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1" r:id="rId1"/>
  </p:sldMasterIdLst>
  <p:notesMasterIdLst>
    <p:notesMasterId r:id="rId39"/>
  </p:notesMasterIdLst>
  <p:handoutMasterIdLst>
    <p:handoutMasterId r:id="rId40"/>
  </p:handoutMasterIdLst>
  <p:sldIdLst>
    <p:sldId id="284" r:id="rId2"/>
    <p:sldId id="292" r:id="rId3"/>
    <p:sldId id="294" r:id="rId4"/>
    <p:sldId id="327" r:id="rId5"/>
    <p:sldId id="300" r:id="rId6"/>
    <p:sldId id="328" r:id="rId7"/>
    <p:sldId id="301" r:id="rId8"/>
    <p:sldId id="307" r:id="rId9"/>
    <p:sldId id="306" r:id="rId10"/>
    <p:sldId id="304" r:id="rId11"/>
    <p:sldId id="308" r:id="rId12"/>
    <p:sldId id="309" r:id="rId13"/>
    <p:sldId id="310" r:id="rId14"/>
    <p:sldId id="312" r:id="rId15"/>
    <p:sldId id="311" r:id="rId16"/>
    <p:sldId id="313"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9" r:id="rId31"/>
    <p:sldId id="330" r:id="rId32"/>
    <p:sldId id="331" r:id="rId33"/>
    <p:sldId id="291" r:id="rId34"/>
    <p:sldId id="296" r:id="rId35"/>
    <p:sldId id="295" r:id="rId36"/>
    <p:sldId id="293" r:id="rId37"/>
    <p:sldId id="298" r:id="rId3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3412E19B-A961-E04C-BCE8-51207DCA348B}">
          <p14:sldIdLst>
            <p14:sldId id="284"/>
            <p14:sldId id="292"/>
            <p14:sldId id="294"/>
            <p14:sldId id="327"/>
            <p14:sldId id="300"/>
            <p14:sldId id="328"/>
            <p14:sldId id="301"/>
            <p14:sldId id="307"/>
            <p14:sldId id="306"/>
            <p14:sldId id="304"/>
            <p14:sldId id="308"/>
            <p14:sldId id="309"/>
            <p14:sldId id="310"/>
            <p14:sldId id="312"/>
            <p14:sldId id="311"/>
            <p14:sldId id="313"/>
            <p14:sldId id="314"/>
            <p14:sldId id="315"/>
            <p14:sldId id="316"/>
            <p14:sldId id="317"/>
            <p14:sldId id="318"/>
            <p14:sldId id="319"/>
            <p14:sldId id="320"/>
            <p14:sldId id="321"/>
            <p14:sldId id="322"/>
            <p14:sldId id="323"/>
            <p14:sldId id="324"/>
            <p14:sldId id="325"/>
            <p14:sldId id="326"/>
            <p14:sldId id="329"/>
            <p14:sldId id="330"/>
            <p14:sldId id="331"/>
            <p14:sldId id="291"/>
            <p14:sldId id="296"/>
            <p14:sldId id="295"/>
            <p14:sldId id="293"/>
            <p14:sldId id="298"/>
          </p14:sldIdLst>
        </p14:section>
      </p14:sectionLst>
    </p:ext>
    <p:ext uri="{EFAFB233-063F-42B5-8137-9DF3F51BA10A}">
      <p15:sldGuideLst xmlns:p15="http://schemas.microsoft.com/office/powerpoint/2012/main">
        <p15:guide id="1" orient="horz" pos="1800" userDrawn="1">
          <p15:clr>
            <a:srgbClr val="A4A3A4"/>
          </p15:clr>
        </p15:guide>
        <p15:guide id="2" pos="2880" userDrawn="1">
          <p15:clr>
            <a:srgbClr val="A4A3A4"/>
          </p15:clr>
        </p15:guide>
        <p15:guide id="3"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A8A8"/>
    <a:srgbClr val="002766"/>
    <a:srgbClr val="001D4C"/>
    <a:srgbClr val="0078C8"/>
    <a:srgbClr val="004CA2"/>
    <a:srgbClr val="4D3406"/>
    <a:srgbClr val="666666"/>
    <a:srgbClr val="664507"/>
    <a:srgbClr val="653D26"/>
    <a:srgbClr val="4B4B4B"/>
  </p:clrMru>
  <p:extLst>
    <p:ext uri="{E76CE94A-603C-4142-B9EB-6D1370010A27}">
      <p14:discardImageEditData xmlns:p14="http://schemas.microsoft.com/office/powerpoint/2010/main" val="1"/>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851" autoAdjust="0"/>
    <p:restoredTop sz="84326" autoAdjust="0"/>
  </p:normalViewPr>
  <p:slideViewPr>
    <p:cSldViewPr snapToGrid="0" snapToObjects="1">
      <p:cViewPr>
        <p:scale>
          <a:sx n="150" d="100"/>
          <a:sy n="150" d="100"/>
        </p:scale>
        <p:origin x="1164" y="1086"/>
      </p:cViewPr>
      <p:guideLst>
        <p:guide orient="horz" pos="1800"/>
        <p:guide pos="2880"/>
        <p:guide orient="horz" pos="162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09" d="100"/>
          <a:sy n="109" d="100"/>
        </p:scale>
        <p:origin x="438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venir Next Regular"/>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518EE1E-ACFA-B04F-8306-A398DC697AAA}" type="datetimeFigureOut">
              <a:rPr lang="en-US" smtClean="0">
                <a:latin typeface="Avenir Next Regular"/>
              </a:rPr>
              <a:t>4/17/2018</a:t>
            </a:fld>
            <a:endParaRPr lang="en-US" dirty="0">
              <a:latin typeface="Avenir Next Regular"/>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venir Next Regul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6E13F1D-8AB4-3943-957B-DDB372AEB7AE}" type="slidenum">
              <a:rPr lang="en-US" smtClean="0">
                <a:latin typeface="Avenir Next Regular"/>
              </a:rPr>
              <a:t>‹#›</a:t>
            </a:fld>
            <a:endParaRPr lang="en-US" dirty="0">
              <a:latin typeface="Avenir Next Regular"/>
            </a:endParaRPr>
          </a:p>
        </p:txBody>
      </p:sp>
    </p:spTree>
    <p:extLst>
      <p:ext uri="{BB962C8B-B14F-4D97-AF65-F5344CB8AC3E}">
        <p14:creationId xmlns:p14="http://schemas.microsoft.com/office/powerpoint/2010/main" val="31325260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venir Next Regular"/>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venir Next Regular"/>
              </a:defRPr>
            </a:lvl1pPr>
          </a:lstStyle>
          <a:p>
            <a:fld id="{42178391-5B07-4A23-A03D-DF4031DCC6C0}" type="datetimeFigureOut">
              <a:rPr lang="en-GB" smtClean="0"/>
              <a:pPr/>
              <a:t>17/04/2018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venir Next Regular"/>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venir Next Regular"/>
              </a:defRPr>
            </a:lvl1pPr>
          </a:lstStyle>
          <a:p>
            <a:fld id="{599EB5EA-5550-412C-9FD2-A0B978AA1865}" type="slidenum">
              <a:rPr lang="en-GB" smtClean="0"/>
              <a:pPr/>
              <a:t>‹#›</a:t>
            </a:fld>
            <a:endParaRPr lang="en-GB" dirty="0"/>
          </a:p>
        </p:txBody>
      </p:sp>
    </p:spTree>
    <p:extLst>
      <p:ext uri="{BB962C8B-B14F-4D97-AF65-F5344CB8AC3E}">
        <p14:creationId xmlns:p14="http://schemas.microsoft.com/office/powerpoint/2010/main" val="15885164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venir Next Regular"/>
        <a:ea typeface="+mn-ea"/>
        <a:cs typeface="+mn-cs"/>
      </a:defRPr>
    </a:lvl1pPr>
    <a:lvl2pPr marL="457200" algn="l" defTabSz="914400" rtl="0" eaLnBrk="1" latinLnBrk="0" hangingPunct="1">
      <a:defRPr sz="1200" kern="1200">
        <a:solidFill>
          <a:schemeClr val="tx1"/>
        </a:solidFill>
        <a:latin typeface="Avenir Next Regular"/>
        <a:ea typeface="+mn-ea"/>
        <a:cs typeface="+mn-cs"/>
      </a:defRPr>
    </a:lvl2pPr>
    <a:lvl3pPr marL="914400" algn="l" defTabSz="914400" rtl="0" eaLnBrk="1" latinLnBrk="0" hangingPunct="1">
      <a:defRPr sz="1200" kern="1200">
        <a:solidFill>
          <a:schemeClr val="tx1"/>
        </a:solidFill>
        <a:latin typeface="Avenir Next Regular"/>
        <a:ea typeface="+mn-ea"/>
        <a:cs typeface="+mn-cs"/>
      </a:defRPr>
    </a:lvl3pPr>
    <a:lvl4pPr marL="1371600" algn="l" defTabSz="914400" rtl="0" eaLnBrk="1" latinLnBrk="0" hangingPunct="1">
      <a:defRPr sz="1200" kern="1200">
        <a:solidFill>
          <a:schemeClr val="tx1"/>
        </a:solidFill>
        <a:latin typeface="Avenir Next Regular"/>
        <a:ea typeface="+mn-ea"/>
        <a:cs typeface="+mn-cs"/>
      </a:defRPr>
    </a:lvl4pPr>
    <a:lvl5pPr marL="1828800" algn="l" defTabSz="914400" rtl="0" eaLnBrk="1" latinLnBrk="0" hangingPunct="1">
      <a:defRPr sz="1200" kern="1200">
        <a:solidFill>
          <a:schemeClr val="tx1"/>
        </a:solidFill>
        <a:latin typeface="Avenir Next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9EB5EA-5550-412C-9FD2-A0B978AA1865}" type="slidenum">
              <a:rPr lang="en-GB" smtClean="0"/>
              <a:pPr/>
              <a:t>0</a:t>
            </a:fld>
            <a:endParaRPr lang="en-GB" dirty="0"/>
          </a:p>
        </p:txBody>
      </p:sp>
    </p:spTree>
    <p:extLst>
      <p:ext uri="{BB962C8B-B14F-4D97-AF65-F5344CB8AC3E}">
        <p14:creationId xmlns:p14="http://schemas.microsoft.com/office/powerpoint/2010/main" val="2424241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aseline="0" dirty="0" smtClean="0"/>
          </a:p>
        </p:txBody>
      </p:sp>
      <p:sp>
        <p:nvSpPr>
          <p:cNvPr id="4" name="Slide Number Placeholder 3"/>
          <p:cNvSpPr>
            <a:spLocks noGrp="1"/>
          </p:cNvSpPr>
          <p:nvPr>
            <p:ph type="sldNum" sz="quarter" idx="10"/>
          </p:nvPr>
        </p:nvSpPr>
        <p:spPr/>
        <p:txBody>
          <a:bodyPr/>
          <a:lstStyle/>
          <a:p>
            <a:fld id="{599EB5EA-5550-412C-9FD2-A0B978AA1865}" type="slidenum">
              <a:rPr lang="en-GB" smtClean="0"/>
              <a:pPr/>
              <a:t>2</a:t>
            </a:fld>
            <a:endParaRPr lang="en-GB" dirty="0"/>
          </a:p>
        </p:txBody>
      </p:sp>
    </p:spTree>
    <p:extLst>
      <p:ext uri="{BB962C8B-B14F-4D97-AF65-F5344CB8AC3E}">
        <p14:creationId xmlns:p14="http://schemas.microsoft.com/office/powerpoint/2010/main" val="1724347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aseline="0" dirty="0" smtClean="0"/>
          </a:p>
        </p:txBody>
      </p:sp>
      <p:sp>
        <p:nvSpPr>
          <p:cNvPr id="4" name="Slide Number Placeholder 3"/>
          <p:cNvSpPr>
            <a:spLocks noGrp="1"/>
          </p:cNvSpPr>
          <p:nvPr>
            <p:ph type="sldNum" sz="quarter" idx="10"/>
          </p:nvPr>
        </p:nvSpPr>
        <p:spPr/>
        <p:txBody>
          <a:bodyPr/>
          <a:lstStyle/>
          <a:p>
            <a:fld id="{599EB5EA-5550-412C-9FD2-A0B978AA1865}" type="slidenum">
              <a:rPr lang="en-GB" smtClean="0"/>
              <a:pPr/>
              <a:t>3</a:t>
            </a:fld>
            <a:endParaRPr lang="en-GB" dirty="0"/>
          </a:p>
        </p:txBody>
      </p:sp>
    </p:spTree>
    <p:extLst>
      <p:ext uri="{BB962C8B-B14F-4D97-AF65-F5344CB8AC3E}">
        <p14:creationId xmlns:p14="http://schemas.microsoft.com/office/powerpoint/2010/main" val="1802856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9EB5EA-5550-412C-9FD2-A0B978AA1865}" type="slidenum">
              <a:rPr lang="en-GB" smtClean="0"/>
              <a:pPr/>
              <a:t>32</a:t>
            </a:fld>
            <a:endParaRPr lang="en-GB" dirty="0"/>
          </a:p>
        </p:txBody>
      </p:sp>
    </p:spTree>
    <p:extLst>
      <p:ext uri="{BB962C8B-B14F-4D97-AF65-F5344CB8AC3E}">
        <p14:creationId xmlns:p14="http://schemas.microsoft.com/office/powerpoint/2010/main" val="30968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9EB5EA-5550-412C-9FD2-A0B978AA1865}" type="slidenum">
              <a:rPr lang="en-GB" smtClean="0"/>
              <a:pPr/>
              <a:t>33</a:t>
            </a:fld>
            <a:endParaRPr lang="en-GB" dirty="0"/>
          </a:p>
        </p:txBody>
      </p:sp>
    </p:spTree>
    <p:extLst>
      <p:ext uri="{BB962C8B-B14F-4D97-AF65-F5344CB8AC3E}">
        <p14:creationId xmlns:p14="http://schemas.microsoft.com/office/powerpoint/2010/main" val="978077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9EB5EA-5550-412C-9FD2-A0B978AA1865}" type="slidenum">
              <a:rPr lang="en-GB" smtClean="0"/>
              <a:pPr/>
              <a:t>34</a:t>
            </a:fld>
            <a:endParaRPr lang="en-GB" dirty="0"/>
          </a:p>
        </p:txBody>
      </p:sp>
    </p:spTree>
    <p:extLst>
      <p:ext uri="{BB962C8B-B14F-4D97-AF65-F5344CB8AC3E}">
        <p14:creationId xmlns:p14="http://schemas.microsoft.com/office/powerpoint/2010/main" val="1171053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smtClean="0"/>
          </a:p>
        </p:txBody>
      </p:sp>
      <p:sp>
        <p:nvSpPr>
          <p:cNvPr id="4" name="Slide Number Placeholder 3"/>
          <p:cNvSpPr>
            <a:spLocks noGrp="1"/>
          </p:cNvSpPr>
          <p:nvPr>
            <p:ph type="sldNum" sz="quarter" idx="10"/>
          </p:nvPr>
        </p:nvSpPr>
        <p:spPr/>
        <p:txBody>
          <a:bodyPr/>
          <a:lstStyle/>
          <a:p>
            <a:fld id="{599EB5EA-5550-412C-9FD2-A0B978AA1865}" type="slidenum">
              <a:rPr lang="en-GB" smtClean="0"/>
              <a:pPr/>
              <a:t>35</a:t>
            </a:fld>
            <a:endParaRPr lang="en-GB" dirty="0"/>
          </a:p>
        </p:txBody>
      </p:sp>
    </p:spTree>
    <p:extLst>
      <p:ext uri="{BB962C8B-B14F-4D97-AF65-F5344CB8AC3E}">
        <p14:creationId xmlns:p14="http://schemas.microsoft.com/office/powerpoint/2010/main" val="246711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9EB5EA-5550-412C-9FD2-A0B978AA1865}" type="slidenum">
              <a:rPr lang="en-GB" smtClean="0"/>
              <a:pPr/>
              <a:t>36</a:t>
            </a:fld>
            <a:endParaRPr lang="en-GB" dirty="0"/>
          </a:p>
        </p:txBody>
      </p:sp>
    </p:spTree>
    <p:extLst>
      <p:ext uri="{BB962C8B-B14F-4D97-AF65-F5344CB8AC3E}">
        <p14:creationId xmlns:p14="http://schemas.microsoft.com/office/powerpoint/2010/main" val="12180213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9092"/>
            <a:ext cx="9144000" cy="814987"/>
          </a:xfrm>
          <a:prstGeom prst="rect">
            <a:avLst/>
          </a:prstGeom>
          <a:noFill/>
        </p:spPr>
        <p:txBody>
          <a:bodyPr anchor="b">
            <a:noAutofit/>
          </a:bodyPr>
          <a:lstStyle>
            <a:lvl1pPr marL="355600" indent="0" algn="l">
              <a:defRPr sz="3600" b="1" i="0">
                <a:solidFill>
                  <a:srgbClr val="004CA2"/>
                </a:solidFill>
                <a:latin typeface="+mj-lt"/>
                <a:cs typeface="Avenir Next Regular"/>
              </a:defRPr>
            </a:lvl1pPr>
          </a:lstStyle>
          <a:p>
            <a:r>
              <a:rPr lang="en-US" smtClean="0"/>
              <a:t>Click to edit Master title style</a:t>
            </a:r>
            <a:endParaRPr lang="en-US" dirty="0"/>
          </a:p>
        </p:txBody>
      </p:sp>
      <p:sp>
        <p:nvSpPr>
          <p:cNvPr id="3" name="Subtitle 2"/>
          <p:cNvSpPr>
            <a:spLocks noGrp="1"/>
          </p:cNvSpPr>
          <p:nvPr>
            <p:ph type="subTitle" idx="1"/>
          </p:nvPr>
        </p:nvSpPr>
        <p:spPr>
          <a:xfrm>
            <a:off x="0" y="2974078"/>
            <a:ext cx="9144000" cy="566960"/>
          </a:xfrm>
          <a:prstGeom prst="rect">
            <a:avLst/>
          </a:prstGeom>
          <a:noFill/>
        </p:spPr>
        <p:txBody>
          <a:bodyPr>
            <a:normAutofit/>
          </a:bodyPr>
          <a:lstStyle>
            <a:lvl1pPr marL="355600" indent="0" algn="l">
              <a:buNone/>
              <a:defRPr sz="2400" b="0" cap="all">
                <a:solidFill>
                  <a:srgbClr val="004CA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16" name="Picture Placeholder 3"/>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a:xfrm>
            <a:off x="0" y="0"/>
            <a:ext cx="9143999" cy="2159093"/>
          </a:xfrm>
          <a:prstGeom prst="rect">
            <a:avLst/>
          </a:prstGeom>
        </p:spPr>
      </p:pic>
      <p:sp>
        <p:nvSpPr>
          <p:cNvPr id="20" name="Text Placeholder 2"/>
          <p:cNvSpPr>
            <a:spLocks noGrp="1"/>
          </p:cNvSpPr>
          <p:nvPr>
            <p:ph type="body" idx="10"/>
          </p:nvPr>
        </p:nvSpPr>
        <p:spPr>
          <a:xfrm>
            <a:off x="0" y="3541038"/>
            <a:ext cx="9144000" cy="373454"/>
          </a:xfrm>
          <a:prstGeom prst="rect">
            <a:avLst/>
          </a:prstGeom>
        </p:spPr>
        <p:txBody>
          <a:bodyPr anchor="b">
            <a:normAutofit/>
          </a:bodyPr>
          <a:lstStyle>
            <a:lvl1pPr marL="355600" indent="0">
              <a:buNone/>
              <a:defRPr sz="800" b="0" cap="none">
                <a:solidFill>
                  <a:srgbClr val="505150"/>
                </a:solidFill>
                <a:latin typeface="+mj-lt"/>
                <a:cs typeface="Avenir Next Demi Bold"/>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21" name="Text Placeholder 2"/>
          <p:cNvSpPr>
            <a:spLocks noGrp="1"/>
          </p:cNvSpPr>
          <p:nvPr>
            <p:ph type="body" idx="11" hasCustomPrompt="1"/>
          </p:nvPr>
        </p:nvSpPr>
        <p:spPr>
          <a:xfrm>
            <a:off x="0" y="3914492"/>
            <a:ext cx="9144000" cy="381343"/>
          </a:xfrm>
          <a:prstGeom prst="rect">
            <a:avLst/>
          </a:prstGeom>
        </p:spPr>
        <p:txBody>
          <a:bodyPr anchor="t">
            <a:normAutofit/>
          </a:bodyPr>
          <a:lstStyle>
            <a:lvl1pPr marL="355600" indent="0">
              <a:buNone/>
              <a:defRPr sz="800" b="0" u="sng" cap="none">
                <a:solidFill>
                  <a:srgbClr val="004CA2"/>
                </a:solidFill>
                <a:latin typeface="+mj-lt"/>
                <a:cs typeface="Avenir Next Demi Bold"/>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dirty="0" err="1" smtClean="0"/>
              <a:t>author_email_address@scee.net</a:t>
            </a:r>
            <a:endParaRPr lang="en-GB" dirty="0" smtClean="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pic>
        <p:nvPicPr>
          <p:cNvPr id="12" name="Picture Placeholder 3"/>
          <p:cNvPicPr>
            <a:picLocks noChangeAspect="1"/>
          </p:cNvPicPr>
          <p:nvPr userDrawn="1"/>
        </p:nvPicPr>
        <p:blipFill>
          <a:blip r:embed="rId2" cstate="hqprint">
            <a:extLst>
              <a:ext uri="{28A0092B-C50C-407E-A947-70E740481C1C}">
                <a14:useLocalDpi xmlns:a14="http://schemas.microsoft.com/office/drawing/2010/main" val="0"/>
              </a:ext>
            </a:extLst>
          </a:blip>
          <a:srcRect/>
          <a:stretch>
            <a:fillRect/>
          </a:stretch>
        </p:blipFill>
        <p:spPr>
          <a:xfrm>
            <a:off x="0" y="0"/>
            <a:ext cx="9143999" cy="2159093"/>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sp>
        <p:nvSpPr>
          <p:cNvPr id="24" name="Rectangle 23"/>
          <p:cNvSpPr/>
          <p:nvPr userDrawn="1"/>
        </p:nvSpPr>
        <p:spPr>
          <a:xfrm>
            <a:off x="-1" y="2123091"/>
            <a:ext cx="9143999" cy="72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mj-lt"/>
            </a:endParaRPr>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55219" y="4551130"/>
            <a:ext cx="1000315" cy="359870"/>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481236" y="4605066"/>
            <a:ext cx="1168908" cy="251999"/>
          </a:xfrm>
          <a:prstGeom prst="rect">
            <a:avLst/>
          </a:prstGeom>
        </p:spPr>
      </p:pic>
    </p:spTree>
    <p:extLst>
      <p:ext uri="{BB962C8B-B14F-4D97-AF65-F5344CB8AC3E}">
        <p14:creationId xmlns:p14="http://schemas.microsoft.com/office/powerpoint/2010/main" val="1312609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13661"/>
            <a:ext cx="4038600" cy="3780961"/>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1" y="813661"/>
            <a:ext cx="4038600" cy="3780961"/>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1"/>
          </p:nvPr>
        </p:nvSpPr>
        <p:spPr/>
        <p:txBody>
          <a:bodyPr/>
          <a:lstStyle/>
          <a:p>
            <a:fld id="{80FD2966-82A5-EC4C-A868-B49E8DA30B24}" type="slidenum">
              <a:rPr lang="en-US" smtClean="0"/>
              <a:t>‹#›</a:t>
            </a:fld>
            <a:endParaRPr lang="en-US" dirty="0"/>
          </a:p>
        </p:txBody>
      </p:sp>
      <p:sp>
        <p:nvSpPr>
          <p:cNvPr id="2" name="Title 1"/>
          <p:cNvSpPr>
            <a:spLocks noGrp="1"/>
          </p:cNvSpPr>
          <p:nvPr>
            <p:ph type="title"/>
          </p:nvPr>
        </p:nvSpPr>
        <p:spPr>
          <a:xfrm>
            <a:off x="1" y="-1"/>
            <a:ext cx="9144000" cy="648000"/>
          </a:xfrm>
          <a:prstGeom prst="rect">
            <a:avLst/>
          </a:prstGeom>
        </p:spPr>
        <p:txBody>
          <a:bodyPr anchor="ctr"/>
          <a:lstStyle/>
          <a:p>
            <a:r>
              <a:rPr lang="en-US" smtClean="0"/>
              <a:t>Click to edit Master title style</a:t>
            </a:r>
            <a:endParaRPr lang="en-GB" dirty="0"/>
          </a:p>
        </p:txBody>
      </p:sp>
    </p:spTree>
    <p:extLst>
      <p:ext uri="{BB962C8B-B14F-4D97-AF65-F5344CB8AC3E}">
        <p14:creationId xmlns:p14="http://schemas.microsoft.com/office/powerpoint/2010/main" val="21423891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813834"/>
            <a:ext cx="4040188" cy="479822"/>
          </a:xfrm>
          <a:prstGeom prst="rect">
            <a:avLst/>
          </a:prstGeom>
        </p:spPr>
        <p:txBody>
          <a:bodyPr anchor="b">
            <a:noAutofit/>
          </a:bodyPr>
          <a:lstStyle>
            <a:lvl1pPr marL="0" indent="0" algn="ctr">
              <a:buNone/>
              <a:defRPr sz="20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348353"/>
            <a:ext cx="4040188" cy="3246269"/>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30" y="813834"/>
            <a:ext cx="4041775" cy="479822"/>
          </a:xfrm>
          <a:prstGeom prst="rect">
            <a:avLst/>
          </a:prstGeom>
        </p:spPr>
        <p:txBody>
          <a:bodyPr anchor="b">
            <a:noAutofit/>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348353"/>
            <a:ext cx="4041775" cy="3246269"/>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1"/>
          </p:nvPr>
        </p:nvSpPr>
        <p:spPr/>
        <p:txBody>
          <a:bodyPr/>
          <a:lstStyle/>
          <a:p>
            <a:fld id="{80FD2966-82A5-EC4C-A868-B49E8DA30B24}" type="slidenum">
              <a:rPr lang="en-US" smtClean="0"/>
              <a:t>‹#›</a:t>
            </a:fld>
            <a:endParaRPr lang="en-US" dirty="0"/>
          </a:p>
        </p:txBody>
      </p:sp>
      <p:sp>
        <p:nvSpPr>
          <p:cNvPr id="7" name="Title 6"/>
          <p:cNvSpPr>
            <a:spLocks noGrp="1"/>
          </p:cNvSpPr>
          <p:nvPr>
            <p:ph type="title"/>
          </p:nvPr>
        </p:nvSpPr>
        <p:spPr>
          <a:xfrm>
            <a:off x="1" y="-1"/>
            <a:ext cx="9144000" cy="648000"/>
          </a:xfrm>
          <a:prstGeom prst="rect">
            <a:avLst/>
          </a:prstGeom>
        </p:spPr>
        <p:txBody>
          <a:bodyPr anchor="ctr"/>
          <a:lstStyle/>
          <a:p>
            <a:r>
              <a:rPr lang="en-US" smtClean="0"/>
              <a:t>Click to edit Master title style</a:t>
            </a:r>
            <a:endParaRPr lang="en-GB" dirty="0"/>
          </a:p>
        </p:txBody>
      </p:sp>
    </p:spTree>
    <p:extLst>
      <p:ext uri="{BB962C8B-B14F-4D97-AF65-F5344CB8AC3E}">
        <p14:creationId xmlns:p14="http://schemas.microsoft.com/office/powerpoint/2010/main" val="359021284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80FD2966-82A5-EC4C-A868-B49E8DA30B24}" type="slidenum">
              <a:rPr lang="en-US" smtClean="0"/>
              <a:t>‹#›</a:t>
            </a:fld>
            <a:endParaRPr lang="en-US" dirty="0"/>
          </a:p>
        </p:txBody>
      </p:sp>
      <p:sp>
        <p:nvSpPr>
          <p:cNvPr id="3" name="Title 2"/>
          <p:cNvSpPr>
            <a:spLocks noGrp="1"/>
          </p:cNvSpPr>
          <p:nvPr>
            <p:ph type="title"/>
          </p:nvPr>
        </p:nvSpPr>
        <p:spPr>
          <a:xfrm>
            <a:off x="1" y="-1"/>
            <a:ext cx="9144000" cy="648000"/>
          </a:xfrm>
          <a:prstGeom prst="rect">
            <a:avLst/>
          </a:prstGeom>
        </p:spPr>
        <p:txBody>
          <a:bodyPr anchor="ctr"/>
          <a:lstStyle>
            <a:lvl1pPr>
              <a:defRPr>
                <a:latin typeface="+mj-lt"/>
              </a:defRPr>
            </a:lvl1pPr>
          </a:lstStyle>
          <a:p>
            <a:r>
              <a:rPr lang="en-US" smtClean="0"/>
              <a:t>Click to edit Master title style</a:t>
            </a:r>
            <a:endParaRPr lang="en-GB"/>
          </a:p>
        </p:txBody>
      </p:sp>
    </p:spTree>
    <p:extLst>
      <p:ext uri="{BB962C8B-B14F-4D97-AF65-F5344CB8AC3E}">
        <p14:creationId xmlns:p14="http://schemas.microsoft.com/office/powerpoint/2010/main" val="138005917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80FD2966-82A5-EC4C-A868-B49E8DA30B24}" type="slidenum">
              <a:rPr lang="en-US" smtClean="0"/>
              <a:t>‹#›</a:t>
            </a:fld>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6400" y="4616863"/>
            <a:ext cx="911571" cy="25200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34650" y="4562863"/>
            <a:ext cx="1001269" cy="360000"/>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74979" y="4621471"/>
            <a:ext cx="1173537" cy="252000"/>
          </a:xfrm>
          <a:prstGeom prst="rect">
            <a:avLst/>
          </a:prstGeom>
        </p:spPr>
      </p:pic>
    </p:spTree>
    <p:extLst>
      <p:ext uri="{BB962C8B-B14F-4D97-AF65-F5344CB8AC3E}">
        <p14:creationId xmlns:p14="http://schemas.microsoft.com/office/powerpoint/2010/main" val="78091618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780992"/>
            <a:ext cx="8331200" cy="3813629"/>
          </a:xfrm>
          <a:prstGeom prst="rect">
            <a:avLst/>
          </a:prstGeom>
        </p:spPr>
        <p:txBody>
          <a:bodyPr/>
          <a:lstStyle>
            <a:lvl1pPr marL="457200" indent="-457200">
              <a:buClr>
                <a:srgbClr val="003791"/>
              </a:buClr>
              <a:buFont typeface="Arial" charset="0"/>
              <a:buChar char="•"/>
              <a:defRPr b="0">
                <a:latin typeface="+mn-lt"/>
              </a:defRPr>
            </a:lvl1pPr>
            <a:lvl2pPr>
              <a:buClr>
                <a:srgbClr val="003791"/>
              </a:buClr>
              <a:defRPr b="0">
                <a:latin typeface="+mn-lt"/>
              </a:defRPr>
            </a:lvl2pPr>
            <a:lvl3pPr>
              <a:buClr>
                <a:srgbClr val="003791"/>
              </a:buClr>
              <a:defRPr b="0">
                <a:latin typeface="+mn-lt"/>
              </a:defRPr>
            </a:lvl3pPr>
            <a:lvl4pPr>
              <a:buClr>
                <a:srgbClr val="003791"/>
              </a:buClr>
              <a:defRPr b="0">
                <a:latin typeface="+mn-lt"/>
              </a:defRPr>
            </a:lvl4pPr>
            <a:lvl5pPr>
              <a:buClr>
                <a:srgbClr val="003791"/>
              </a:buClr>
              <a:defRPr b="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1"/>
          </p:nvPr>
        </p:nvSpPr>
        <p:spPr>
          <a:xfrm>
            <a:off x="0" y="4868863"/>
            <a:ext cx="406400" cy="274637"/>
          </a:xfrm>
          <a:prstGeom prst="rect">
            <a:avLst/>
          </a:prstGeom>
        </p:spPr>
        <p:txBody>
          <a:bodyPr/>
          <a:lstStyle>
            <a:lvl1pPr>
              <a:defRPr>
                <a:latin typeface="+mn-lt"/>
              </a:defRPr>
            </a:lvl1pPr>
          </a:lstStyle>
          <a:p>
            <a:fld id="{80FD2966-82A5-EC4C-A868-B49E8DA30B24}" type="slidenum">
              <a:rPr lang="en-US" smtClean="0"/>
              <a:pPr/>
              <a:t>‹#›</a:t>
            </a:fld>
            <a:endParaRPr lang="en-US" dirty="0"/>
          </a:p>
        </p:txBody>
      </p:sp>
      <p:sp>
        <p:nvSpPr>
          <p:cNvPr id="4" name="Title 3"/>
          <p:cNvSpPr>
            <a:spLocks noGrp="1"/>
          </p:cNvSpPr>
          <p:nvPr>
            <p:ph type="title"/>
          </p:nvPr>
        </p:nvSpPr>
        <p:spPr>
          <a:xfrm>
            <a:off x="1" y="-1"/>
            <a:ext cx="9144000" cy="648000"/>
          </a:xfrm>
          <a:prstGeom prst="rect">
            <a:avLst/>
          </a:prstGeom>
        </p:spPr>
        <p:txBody>
          <a:bodyPr anchor="ctr"/>
          <a:lstStyle>
            <a:lvl1pPr>
              <a:defRPr>
                <a:latin typeface="+mj-lt"/>
              </a:defRPr>
            </a:lvl1pPr>
          </a:lstStyle>
          <a:p>
            <a:r>
              <a:rPr lang="en-US" smtClean="0"/>
              <a:t>Click to edit Master title style</a:t>
            </a:r>
            <a:endParaRPr lang="en-GB" dirty="0"/>
          </a:p>
        </p:txBody>
      </p:sp>
    </p:spTree>
    <p:extLst>
      <p:ext uri="{BB962C8B-B14F-4D97-AF65-F5344CB8AC3E}">
        <p14:creationId xmlns:p14="http://schemas.microsoft.com/office/powerpoint/2010/main" val="63625763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305176"/>
            <a:ext cx="9144000" cy="648000"/>
          </a:xfrm>
          <a:prstGeom prst="rect">
            <a:avLst/>
          </a:prstGeom>
          <a:solidFill>
            <a:schemeClr val="bg1">
              <a:alpha val="40000"/>
            </a:schemeClr>
          </a:solidFill>
        </p:spPr>
        <p:txBody>
          <a:bodyPr anchor="ctr"/>
          <a:lstStyle>
            <a:lvl1pPr marL="355600" indent="0" algn="l">
              <a:defRPr sz="3200" b="1" cap="all">
                <a:solidFill>
                  <a:srgbClr val="35A886"/>
                </a:solidFill>
                <a:latin typeface="Century Gothic" charset="0"/>
                <a:ea typeface="Century Gothic" charset="0"/>
                <a:cs typeface="Century Gothic"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0" y="2927197"/>
            <a:ext cx="9144000" cy="373454"/>
          </a:xfrm>
          <a:prstGeom prst="rect">
            <a:avLst/>
          </a:prstGeom>
        </p:spPr>
        <p:txBody>
          <a:bodyPr anchor="b">
            <a:normAutofit/>
          </a:bodyPr>
          <a:lstStyle>
            <a:lvl1pPr marL="355600" indent="0">
              <a:buNone/>
              <a:defRPr sz="1600" cap="all">
                <a:solidFill>
                  <a:srgbClr val="505150"/>
                </a:solidFill>
                <a:latin typeface="Century Gothic" charset="0"/>
                <a:ea typeface="Century Gothic" charset="0"/>
                <a:cs typeface="Century Gothic"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1"/>
          </p:nvPr>
        </p:nvSpPr>
        <p:spPr>
          <a:xfrm>
            <a:off x="0" y="4868863"/>
            <a:ext cx="406400" cy="274637"/>
          </a:xfrm>
          <a:prstGeom prst="rect">
            <a:avLst/>
          </a:prstGeom>
        </p:spPr>
        <p:txBody>
          <a:bodyPr/>
          <a:lstStyle>
            <a:lvl1pPr>
              <a:defRPr>
                <a:latin typeface="Century Gothic" charset="0"/>
                <a:ea typeface="Century Gothic" charset="0"/>
                <a:cs typeface="Century Gothic" charset="0"/>
              </a:defRPr>
            </a:lvl1pPr>
          </a:lstStyle>
          <a:p>
            <a:fld id="{80FD2966-82A5-EC4C-A868-B49E8DA30B24}" type="slidenum">
              <a:rPr lang="en-US" smtClean="0"/>
              <a:pPr/>
              <a:t>‹#›</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55039" y="4551065"/>
            <a:ext cx="1000674" cy="359999"/>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81236" y="4605064"/>
            <a:ext cx="1168908" cy="251999"/>
          </a:xfrm>
          <a:prstGeom prst="rect">
            <a:avLst/>
          </a:prstGeom>
        </p:spPr>
      </p:pic>
    </p:spTree>
    <p:extLst>
      <p:ext uri="{BB962C8B-B14F-4D97-AF65-F5344CB8AC3E}">
        <p14:creationId xmlns:p14="http://schemas.microsoft.com/office/powerpoint/2010/main" val="126104345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2"/>
          <p:cNvSpPr>
            <a:spLocks noGrp="1"/>
          </p:cNvSpPr>
          <p:nvPr>
            <p:ph type="title"/>
          </p:nvPr>
        </p:nvSpPr>
        <p:spPr>
          <a:xfrm>
            <a:off x="1" y="-1"/>
            <a:ext cx="9144000" cy="648000"/>
          </a:xfrm>
          <a:prstGeom prst="rect">
            <a:avLst/>
          </a:prstGeom>
        </p:spPr>
        <p:txBody>
          <a:bodyPr anchor="ctr"/>
          <a:lstStyle>
            <a:lvl1pPr>
              <a:defRPr>
                <a:latin typeface="+mj-lt"/>
              </a:defRPr>
            </a:lvl1pPr>
          </a:lstStyle>
          <a:p>
            <a:r>
              <a:rPr lang="en-US" smtClean="0"/>
              <a:t>Click to edit Master title style</a:t>
            </a:r>
            <a:endParaRPr lang="en-GB"/>
          </a:p>
        </p:txBody>
      </p:sp>
      <p:sp>
        <p:nvSpPr>
          <p:cNvPr id="4" name="Slide Number Placeholder 5"/>
          <p:cNvSpPr>
            <a:spLocks noGrp="1"/>
          </p:cNvSpPr>
          <p:nvPr>
            <p:ph type="sldNum" sz="quarter" idx="11"/>
          </p:nvPr>
        </p:nvSpPr>
        <p:spPr>
          <a:xfrm>
            <a:off x="0" y="4868863"/>
            <a:ext cx="406400" cy="274637"/>
          </a:xfrm>
          <a:prstGeom prst="rect">
            <a:avLst/>
          </a:prstGeom>
        </p:spPr>
        <p:txBody>
          <a:bodyPr/>
          <a:lstStyle>
            <a:lvl1pPr>
              <a:defRPr>
                <a:latin typeface="Century Gothic" charset="0"/>
                <a:ea typeface="Century Gothic" charset="0"/>
                <a:cs typeface="Century Gothic" charset="0"/>
              </a:defRPr>
            </a:lvl1pPr>
          </a:lstStyle>
          <a:p>
            <a:fld id="{80FD2966-82A5-EC4C-A868-B49E8DA30B24}" type="slidenum">
              <a:rPr lang="en-US" smtClean="0"/>
              <a:pPr/>
              <a:t>‹#›</a:t>
            </a:fld>
            <a:endParaRPr lang="en-US" dirty="0"/>
          </a:p>
        </p:txBody>
      </p:sp>
    </p:spTree>
    <p:extLst>
      <p:ext uri="{BB962C8B-B14F-4D97-AF65-F5344CB8AC3E}">
        <p14:creationId xmlns:p14="http://schemas.microsoft.com/office/powerpoint/2010/main" val="221439260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S4 X Quote">
    <p:spTree>
      <p:nvGrpSpPr>
        <p:cNvPr id="1" name=""/>
        <p:cNvGrpSpPr/>
        <p:nvPr/>
      </p:nvGrpSpPr>
      <p:grpSpPr>
        <a:xfrm>
          <a:off x="0" y="0"/>
          <a:ext cx="0" cy="0"/>
          <a:chOff x="0" y="0"/>
          <a:chExt cx="0" cy="0"/>
        </a:xfrm>
      </p:grpSpPr>
      <p:sp>
        <p:nvSpPr>
          <p:cNvPr id="4" name="TextBox 3"/>
          <p:cNvSpPr txBox="1"/>
          <p:nvPr userDrawn="1"/>
        </p:nvSpPr>
        <p:spPr>
          <a:xfrm>
            <a:off x="1203794" y="663877"/>
            <a:ext cx="1330508" cy="3154710"/>
          </a:xfrm>
          <a:prstGeom prst="rect">
            <a:avLst/>
          </a:prstGeom>
          <a:noFill/>
        </p:spPr>
        <p:txBody>
          <a:bodyPr wrap="square" rtlCol="0">
            <a:spAutoFit/>
          </a:bodyPr>
          <a:lstStyle/>
          <a:p>
            <a:r>
              <a:rPr lang="en-US" sz="19900" b="1" dirty="0">
                <a:solidFill>
                  <a:srgbClr val="949BCF"/>
                </a:solidFill>
                <a:latin typeface="Century Gothic"/>
                <a:cs typeface="Century Gothic"/>
              </a:rPr>
              <a:t>“</a:t>
            </a:r>
          </a:p>
        </p:txBody>
      </p:sp>
      <p:sp>
        <p:nvSpPr>
          <p:cNvPr id="5" name="Rectangle 4"/>
          <p:cNvSpPr/>
          <p:nvPr userDrawn="1"/>
        </p:nvSpPr>
        <p:spPr>
          <a:xfrm>
            <a:off x="6548585" y="2502397"/>
            <a:ext cx="1409567" cy="3154710"/>
          </a:xfrm>
          <a:prstGeom prst="rect">
            <a:avLst/>
          </a:prstGeom>
        </p:spPr>
        <p:txBody>
          <a:bodyPr wrap="none">
            <a:spAutoFit/>
          </a:bodyPr>
          <a:lstStyle/>
          <a:p>
            <a:r>
              <a:rPr lang="en-US" sz="19900" b="1" dirty="0">
                <a:solidFill>
                  <a:srgbClr val="949BCF"/>
                </a:solidFill>
                <a:latin typeface="Century Gothic"/>
                <a:cs typeface="Century Gothic"/>
              </a:rPr>
              <a:t>”</a:t>
            </a:r>
            <a:endParaRPr lang="en-US" sz="3200" dirty="0">
              <a:solidFill>
                <a:srgbClr val="949BCF"/>
              </a:solidFill>
              <a:latin typeface="Century Gothic"/>
              <a:cs typeface="Century Gothic"/>
            </a:endParaRPr>
          </a:p>
        </p:txBody>
      </p:sp>
      <p:sp>
        <p:nvSpPr>
          <p:cNvPr id="6" name="Content Placeholder 3"/>
          <p:cNvSpPr>
            <a:spLocks noGrp="1"/>
          </p:cNvSpPr>
          <p:nvPr>
            <p:ph sz="half" idx="2" hasCustomPrompt="1"/>
          </p:nvPr>
        </p:nvSpPr>
        <p:spPr>
          <a:xfrm>
            <a:off x="2317353" y="1721819"/>
            <a:ext cx="4509294" cy="1699862"/>
          </a:xfrm>
          <a:prstGeom prst="rect">
            <a:avLst/>
          </a:prstGeom>
        </p:spPr>
        <p:txBody>
          <a:bodyPr anchor="ctr">
            <a:normAutofit/>
          </a:bodyPr>
          <a:lstStyle>
            <a:lvl1pPr marL="0" indent="0" algn="ctr">
              <a:buNone/>
              <a:defRPr sz="2400">
                <a:latin typeface="+mn-lt"/>
              </a:defRPr>
            </a:lvl1pPr>
            <a:lvl2pPr marL="457200" indent="0">
              <a:buNone/>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Quote Goes Here</a:t>
            </a:r>
            <a:endParaRPr lang="en-US" dirty="0"/>
          </a:p>
        </p:txBody>
      </p:sp>
      <p:sp>
        <p:nvSpPr>
          <p:cNvPr id="7" name="Content Placeholder 3"/>
          <p:cNvSpPr>
            <a:spLocks noGrp="1"/>
          </p:cNvSpPr>
          <p:nvPr>
            <p:ph sz="half" idx="11" hasCustomPrompt="1"/>
          </p:nvPr>
        </p:nvSpPr>
        <p:spPr>
          <a:xfrm>
            <a:off x="2317353" y="3428541"/>
            <a:ext cx="4507207" cy="238723"/>
          </a:xfrm>
          <a:prstGeom prst="rect">
            <a:avLst/>
          </a:prstGeom>
        </p:spPr>
        <p:txBody>
          <a:bodyPr anchor="ctr">
            <a:normAutofit/>
          </a:bodyPr>
          <a:lstStyle>
            <a:lvl1pPr marL="0" indent="0" algn="r">
              <a:buNone/>
              <a:defRPr sz="800" b="1" baseline="0">
                <a:latin typeface="+mn-lt"/>
              </a:defRPr>
            </a:lvl1pPr>
            <a:lvl2pPr marL="457200" indent="0">
              <a:buNone/>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Quote Author</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55038" y="4551065"/>
            <a:ext cx="1000677" cy="360000"/>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81234" y="4605065"/>
            <a:ext cx="1168913" cy="252000"/>
          </a:xfrm>
          <a:prstGeom prst="rect">
            <a:avLst/>
          </a:prstGeom>
        </p:spPr>
      </p:pic>
      <p:sp>
        <p:nvSpPr>
          <p:cNvPr id="14" name="Slide Number Placeholder 5"/>
          <p:cNvSpPr>
            <a:spLocks noGrp="1"/>
          </p:cNvSpPr>
          <p:nvPr>
            <p:ph type="sldNum" sz="quarter" idx="12"/>
          </p:nvPr>
        </p:nvSpPr>
        <p:spPr>
          <a:xfrm>
            <a:off x="0" y="4868863"/>
            <a:ext cx="406400" cy="274637"/>
          </a:xfrm>
          <a:prstGeom prst="rect">
            <a:avLst/>
          </a:prstGeom>
        </p:spPr>
        <p:txBody>
          <a:bodyPr/>
          <a:lstStyle>
            <a:lvl1pPr>
              <a:defRPr>
                <a:latin typeface="Century Gothic" charset="0"/>
                <a:ea typeface="Century Gothic" charset="0"/>
                <a:cs typeface="Century Gothic" charset="0"/>
              </a:defRPr>
            </a:lvl1pPr>
          </a:lstStyle>
          <a:p>
            <a:fld id="{80FD2966-82A5-EC4C-A868-B49E8DA30B24}" type="slidenum">
              <a:rPr lang="en-US" smtClean="0"/>
              <a:pPr/>
              <a:t>‹#›</a:t>
            </a:fld>
            <a:endParaRPr lang="en-US" dirty="0"/>
          </a:p>
        </p:txBody>
      </p:sp>
    </p:spTree>
    <p:extLst>
      <p:ext uri="{BB962C8B-B14F-4D97-AF65-F5344CB8AC3E}">
        <p14:creationId xmlns:p14="http://schemas.microsoft.com/office/powerpoint/2010/main" val="369961950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DS4 Square Quote">
    <p:spTree>
      <p:nvGrpSpPr>
        <p:cNvPr id="1" name=""/>
        <p:cNvGrpSpPr/>
        <p:nvPr/>
      </p:nvGrpSpPr>
      <p:grpSpPr>
        <a:xfrm>
          <a:off x="0" y="0"/>
          <a:ext cx="0" cy="0"/>
          <a:chOff x="0" y="0"/>
          <a:chExt cx="0" cy="0"/>
        </a:xfrm>
      </p:grpSpPr>
      <p:sp>
        <p:nvSpPr>
          <p:cNvPr id="4" name="TextBox 3"/>
          <p:cNvSpPr txBox="1"/>
          <p:nvPr userDrawn="1"/>
        </p:nvSpPr>
        <p:spPr>
          <a:xfrm>
            <a:off x="1203794" y="663877"/>
            <a:ext cx="1330508" cy="3154710"/>
          </a:xfrm>
          <a:prstGeom prst="rect">
            <a:avLst/>
          </a:prstGeom>
          <a:noFill/>
        </p:spPr>
        <p:txBody>
          <a:bodyPr wrap="square" rtlCol="0">
            <a:spAutoFit/>
          </a:bodyPr>
          <a:lstStyle/>
          <a:p>
            <a:r>
              <a:rPr lang="en-US" sz="19900" b="1" dirty="0">
                <a:solidFill>
                  <a:srgbClr val="CE82A1"/>
                </a:solidFill>
                <a:latin typeface="Century Gothic"/>
                <a:cs typeface="Century Gothic"/>
              </a:rPr>
              <a:t>“</a:t>
            </a:r>
          </a:p>
        </p:txBody>
      </p:sp>
      <p:sp>
        <p:nvSpPr>
          <p:cNvPr id="5" name="Rectangle 4"/>
          <p:cNvSpPr/>
          <p:nvPr userDrawn="1"/>
        </p:nvSpPr>
        <p:spPr>
          <a:xfrm>
            <a:off x="6548585" y="2502397"/>
            <a:ext cx="1409567" cy="3154710"/>
          </a:xfrm>
          <a:prstGeom prst="rect">
            <a:avLst/>
          </a:prstGeom>
        </p:spPr>
        <p:txBody>
          <a:bodyPr wrap="none">
            <a:spAutoFit/>
          </a:bodyPr>
          <a:lstStyle/>
          <a:p>
            <a:r>
              <a:rPr lang="en-US" sz="19900" b="1" dirty="0">
                <a:solidFill>
                  <a:srgbClr val="CE82A1"/>
                </a:solidFill>
                <a:latin typeface="Century Gothic"/>
                <a:cs typeface="Century Gothic"/>
              </a:rPr>
              <a:t>”</a:t>
            </a:r>
            <a:endParaRPr lang="en-US" sz="3200" dirty="0">
              <a:solidFill>
                <a:srgbClr val="CE82A1"/>
              </a:solidFill>
              <a:latin typeface="Century Gothic"/>
              <a:cs typeface="Century Gothic"/>
            </a:endParaRPr>
          </a:p>
        </p:txBody>
      </p:sp>
      <p:sp>
        <p:nvSpPr>
          <p:cNvPr id="6" name="Content Placeholder 3"/>
          <p:cNvSpPr>
            <a:spLocks noGrp="1"/>
          </p:cNvSpPr>
          <p:nvPr>
            <p:ph sz="half" idx="2" hasCustomPrompt="1"/>
          </p:nvPr>
        </p:nvSpPr>
        <p:spPr>
          <a:xfrm>
            <a:off x="2317353" y="1721819"/>
            <a:ext cx="4509294" cy="1699862"/>
          </a:xfrm>
          <a:prstGeom prst="rect">
            <a:avLst/>
          </a:prstGeom>
        </p:spPr>
        <p:txBody>
          <a:bodyPr anchor="ctr">
            <a:normAutofit/>
          </a:bodyPr>
          <a:lstStyle>
            <a:lvl1pPr marL="0" indent="0" algn="ctr">
              <a:buNone/>
              <a:defRPr sz="2400"/>
            </a:lvl1pPr>
            <a:lvl2pPr marL="457200" indent="0">
              <a:buNone/>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Quote Goes Here</a:t>
            </a:r>
            <a:endParaRPr lang="en-US" dirty="0"/>
          </a:p>
        </p:txBody>
      </p:sp>
      <p:sp>
        <p:nvSpPr>
          <p:cNvPr id="7" name="Content Placeholder 3"/>
          <p:cNvSpPr>
            <a:spLocks noGrp="1"/>
          </p:cNvSpPr>
          <p:nvPr>
            <p:ph sz="half" idx="11" hasCustomPrompt="1"/>
          </p:nvPr>
        </p:nvSpPr>
        <p:spPr>
          <a:xfrm>
            <a:off x="2317353" y="3428541"/>
            <a:ext cx="4507207" cy="238723"/>
          </a:xfrm>
          <a:prstGeom prst="rect">
            <a:avLst/>
          </a:prstGeom>
        </p:spPr>
        <p:txBody>
          <a:bodyPr anchor="ctr">
            <a:normAutofit/>
          </a:bodyPr>
          <a:lstStyle>
            <a:lvl1pPr marL="0" indent="0" algn="r">
              <a:buNone/>
              <a:defRPr sz="800" b="1" baseline="0"/>
            </a:lvl1pPr>
            <a:lvl2pPr marL="457200" indent="0">
              <a:buNone/>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Quote Author</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55038" y="4551065"/>
            <a:ext cx="1000677" cy="360000"/>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81234" y="4605065"/>
            <a:ext cx="1168913" cy="252000"/>
          </a:xfrm>
          <a:prstGeom prst="rect">
            <a:avLst/>
          </a:prstGeom>
        </p:spPr>
      </p:pic>
      <p:sp>
        <p:nvSpPr>
          <p:cNvPr id="14" name="Slide Number Placeholder 5"/>
          <p:cNvSpPr>
            <a:spLocks noGrp="1"/>
          </p:cNvSpPr>
          <p:nvPr>
            <p:ph type="sldNum" sz="quarter" idx="12"/>
          </p:nvPr>
        </p:nvSpPr>
        <p:spPr>
          <a:xfrm>
            <a:off x="0" y="4868863"/>
            <a:ext cx="406400" cy="274637"/>
          </a:xfrm>
          <a:prstGeom prst="rect">
            <a:avLst/>
          </a:prstGeom>
        </p:spPr>
        <p:txBody>
          <a:bodyPr/>
          <a:lstStyle>
            <a:lvl1pPr>
              <a:defRPr>
                <a:latin typeface="Century Gothic" charset="0"/>
                <a:ea typeface="Century Gothic" charset="0"/>
                <a:cs typeface="Century Gothic" charset="0"/>
              </a:defRPr>
            </a:lvl1pPr>
          </a:lstStyle>
          <a:p>
            <a:fld id="{80FD2966-82A5-EC4C-A868-B49E8DA30B24}" type="slidenum">
              <a:rPr lang="en-US" smtClean="0"/>
              <a:pPr/>
              <a:t>‹#›</a:t>
            </a:fld>
            <a:endParaRPr lang="en-US" dirty="0"/>
          </a:p>
        </p:txBody>
      </p:sp>
    </p:spTree>
    <p:extLst>
      <p:ext uri="{BB962C8B-B14F-4D97-AF65-F5344CB8AC3E}">
        <p14:creationId xmlns:p14="http://schemas.microsoft.com/office/powerpoint/2010/main" val="28859009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S4 Triangle Quote">
    <p:spTree>
      <p:nvGrpSpPr>
        <p:cNvPr id="1" name=""/>
        <p:cNvGrpSpPr/>
        <p:nvPr/>
      </p:nvGrpSpPr>
      <p:grpSpPr>
        <a:xfrm>
          <a:off x="0" y="0"/>
          <a:ext cx="0" cy="0"/>
          <a:chOff x="0" y="0"/>
          <a:chExt cx="0" cy="0"/>
        </a:xfrm>
      </p:grpSpPr>
      <p:sp>
        <p:nvSpPr>
          <p:cNvPr id="4" name="TextBox 3"/>
          <p:cNvSpPr txBox="1"/>
          <p:nvPr userDrawn="1"/>
        </p:nvSpPr>
        <p:spPr>
          <a:xfrm>
            <a:off x="1203794" y="663877"/>
            <a:ext cx="1330508" cy="3154710"/>
          </a:xfrm>
          <a:prstGeom prst="rect">
            <a:avLst/>
          </a:prstGeom>
          <a:noFill/>
        </p:spPr>
        <p:txBody>
          <a:bodyPr wrap="square" rtlCol="0">
            <a:spAutoFit/>
          </a:bodyPr>
          <a:lstStyle/>
          <a:p>
            <a:r>
              <a:rPr lang="en-US" sz="19900" b="1" dirty="0">
                <a:solidFill>
                  <a:srgbClr val="35A886"/>
                </a:solidFill>
                <a:latin typeface="Century Gothic"/>
                <a:cs typeface="Century Gothic"/>
              </a:rPr>
              <a:t>“</a:t>
            </a:r>
          </a:p>
        </p:txBody>
      </p:sp>
      <p:sp>
        <p:nvSpPr>
          <p:cNvPr id="5" name="Rectangle 4"/>
          <p:cNvSpPr/>
          <p:nvPr userDrawn="1"/>
        </p:nvSpPr>
        <p:spPr>
          <a:xfrm>
            <a:off x="6548585" y="2502397"/>
            <a:ext cx="1409567" cy="3154710"/>
          </a:xfrm>
          <a:prstGeom prst="rect">
            <a:avLst/>
          </a:prstGeom>
        </p:spPr>
        <p:txBody>
          <a:bodyPr wrap="none">
            <a:spAutoFit/>
          </a:bodyPr>
          <a:lstStyle/>
          <a:p>
            <a:r>
              <a:rPr lang="en-US" sz="19900" b="1" dirty="0">
                <a:solidFill>
                  <a:srgbClr val="35A886"/>
                </a:solidFill>
                <a:latin typeface="Century Gothic"/>
                <a:cs typeface="Century Gothic"/>
              </a:rPr>
              <a:t>”</a:t>
            </a:r>
            <a:endParaRPr lang="en-US" sz="3200" dirty="0">
              <a:solidFill>
                <a:srgbClr val="35A886"/>
              </a:solidFill>
              <a:latin typeface="Century Gothic"/>
              <a:cs typeface="Century Gothic"/>
            </a:endParaRPr>
          </a:p>
        </p:txBody>
      </p:sp>
      <p:sp>
        <p:nvSpPr>
          <p:cNvPr id="6" name="Content Placeholder 3"/>
          <p:cNvSpPr>
            <a:spLocks noGrp="1"/>
          </p:cNvSpPr>
          <p:nvPr>
            <p:ph sz="half" idx="2" hasCustomPrompt="1"/>
          </p:nvPr>
        </p:nvSpPr>
        <p:spPr>
          <a:xfrm>
            <a:off x="2317353" y="1721819"/>
            <a:ext cx="4509294" cy="1699862"/>
          </a:xfrm>
          <a:prstGeom prst="rect">
            <a:avLst/>
          </a:prstGeom>
        </p:spPr>
        <p:txBody>
          <a:bodyPr anchor="ctr">
            <a:normAutofit/>
          </a:bodyPr>
          <a:lstStyle>
            <a:lvl1pPr marL="0" indent="0" algn="ctr">
              <a:buNone/>
              <a:defRPr sz="2400"/>
            </a:lvl1pPr>
            <a:lvl2pPr marL="457200" indent="0">
              <a:buNone/>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Quote Goes Here</a:t>
            </a:r>
            <a:endParaRPr lang="en-US" dirty="0"/>
          </a:p>
        </p:txBody>
      </p:sp>
      <p:sp>
        <p:nvSpPr>
          <p:cNvPr id="7" name="Content Placeholder 3"/>
          <p:cNvSpPr>
            <a:spLocks noGrp="1"/>
          </p:cNvSpPr>
          <p:nvPr>
            <p:ph sz="half" idx="11" hasCustomPrompt="1"/>
          </p:nvPr>
        </p:nvSpPr>
        <p:spPr>
          <a:xfrm>
            <a:off x="2317353" y="3428541"/>
            <a:ext cx="4507207" cy="238723"/>
          </a:xfrm>
          <a:prstGeom prst="rect">
            <a:avLst/>
          </a:prstGeom>
        </p:spPr>
        <p:txBody>
          <a:bodyPr anchor="ctr">
            <a:normAutofit/>
          </a:bodyPr>
          <a:lstStyle>
            <a:lvl1pPr marL="0" indent="0" algn="r">
              <a:buNone/>
              <a:defRPr sz="800" b="1" baseline="0"/>
            </a:lvl1pPr>
            <a:lvl2pPr marL="457200" indent="0">
              <a:buNone/>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Quote Author</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55038" y="4551065"/>
            <a:ext cx="1000677" cy="360000"/>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81234" y="4605065"/>
            <a:ext cx="1168913" cy="252000"/>
          </a:xfrm>
          <a:prstGeom prst="rect">
            <a:avLst/>
          </a:prstGeom>
        </p:spPr>
      </p:pic>
      <p:sp>
        <p:nvSpPr>
          <p:cNvPr id="14" name="Slide Number Placeholder 5"/>
          <p:cNvSpPr>
            <a:spLocks noGrp="1"/>
          </p:cNvSpPr>
          <p:nvPr>
            <p:ph type="sldNum" sz="quarter" idx="12"/>
          </p:nvPr>
        </p:nvSpPr>
        <p:spPr>
          <a:xfrm>
            <a:off x="0" y="4868863"/>
            <a:ext cx="406400" cy="274637"/>
          </a:xfrm>
          <a:prstGeom prst="rect">
            <a:avLst/>
          </a:prstGeom>
        </p:spPr>
        <p:txBody>
          <a:bodyPr/>
          <a:lstStyle>
            <a:lvl1pPr>
              <a:defRPr>
                <a:latin typeface="Century Gothic" charset="0"/>
                <a:ea typeface="Century Gothic" charset="0"/>
                <a:cs typeface="Century Gothic" charset="0"/>
              </a:defRPr>
            </a:lvl1pPr>
          </a:lstStyle>
          <a:p>
            <a:fld id="{80FD2966-82A5-EC4C-A868-B49E8DA30B24}" type="slidenum">
              <a:rPr lang="en-US" smtClean="0"/>
              <a:pPr/>
              <a:t>‹#›</a:t>
            </a:fld>
            <a:endParaRPr lang="en-US" dirty="0"/>
          </a:p>
        </p:txBody>
      </p:sp>
    </p:spTree>
    <p:extLst>
      <p:ext uri="{BB962C8B-B14F-4D97-AF65-F5344CB8AC3E}">
        <p14:creationId xmlns:p14="http://schemas.microsoft.com/office/powerpoint/2010/main" val="75489069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DS4 Circle Quote">
    <p:spTree>
      <p:nvGrpSpPr>
        <p:cNvPr id="1" name=""/>
        <p:cNvGrpSpPr/>
        <p:nvPr/>
      </p:nvGrpSpPr>
      <p:grpSpPr>
        <a:xfrm>
          <a:off x="0" y="0"/>
          <a:ext cx="0" cy="0"/>
          <a:chOff x="0" y="0"/>
          <a:chExt cx="0" cy="0"/>
        </a:xfrm>
      </p:grpSpPr>
      <p:sp>
        <p:nvSpPr>
          <p:cNvPr id="4" name="TextBox 3"/>
          <p:cNvSpPr txBox="1"/>
          <p:nvPr userDrawn="1"/>
        </p:nvSpPr>
        <p:spPr>
          <a:xfrm>
            <a:off x="1203794" y="663877"/>
            <a:ext cx="1330508" cy="3154710"/>
          </a:xfrm>
          <a:prstGeom prst="rect">
            <a:avLst/>
          </a:prstGeom>
          <a:noFill/>
        </p:spPr>
        <p:txBody>
          <a:bodyPr wrap="square" rtlCol="0">
            <a:spAutoFit/>
          </a:bodyPr>
          <a:lstStyle/>
          <a:p>
            <a:r>
              <a:rPr lang="en-US" sz="19900" b="1" dirty="0">
                <a:solidFill>
                  <a:srgbClr val="E13722"/>
                </a:solidFill>
                <a:latin typeface="Century Gothic"/>
                <a:cs typeface="Century Gothic"/>
              </a:rPr>
              <a:t>“</a:t>
            </a:r>
          </a:p>
        </p:txBody>
      </p:sp>
      <p:sp>
        <p:nvSpPr>
          <p:cNvPr id="5" name="Rectangle 4"/>
          <p:cNvSpPr/>
          <p:nvPr userDrawn="1"/>
        </p:nvSpPr>
        <p:spPr>
          <a:xfrm>
            <a:off x="6548585" y="2502397"/>
            <a:ext cx="1409567" cy="3154710"/>
          </a:xfrm>
          <a:prstGeom prst="rect">
            <a:avLst/>
          </a:prstGeom>
        </p:spPr>
        <p:txBody>
          <a:bodyPr wrap="none">
            <a:spAutoFit/>
          </a:bodyPr>
          <a:lstStyle/>
          <a:p>
            <a:r>
              <a:rPr lang="en-US" sz="19900" b="1" dirty="0">
                <a:solidFill>
                  <a:srgbClr val="E13722"/>
                </a:solidFill>
                <a:latin typeface="Century Gothic"/>
                <a:cs typeface="Century Gothic"/>
              </a:rPr>
              <a:t>”</a:t>
            </a:r>
            <a:endParaRPr lang="en-US" sz="3200" dirty="0">
              <a:solidFill>
                <a:srgbClr val="E13722"/>
              </a:solidFill>
              <a:latin typeface="Century Gothic"/>
              <a:cs typeface="Century Gothic"/>
            </a:endParaRPr>
          </a:p>
        </p:txBody>
      </p:sp>
      <p:sp>
        <p:nvSpPr>
          <p:cNvPr id="6" name="Content Placeholder 3"/>
          <p:cNvSpPr>
            <a:spLocks noGrp="1"/>
          </p:cNvSpPr>
          <p:nvPr>
            <p:ph sz="half" idx="2" hasCustomPrompt="1"/>
          </p:nvPr>
        </p:nvSpPr>
        <p:spPr>
          <a:xfrm>
            <a:off x="2317353" y="1721819"/>
            <a:ext cx="4509294" cy="1699862"/>
          </a:xfrm>
          <a:prstGeom prst="rect">
            <a:avLst/>
          </a:prstGeom>
        </p:spPr>
        <p:txBody>
          <a:bodyPr anchor="ctr">
            <a:normAutofit/>
          </a:bodyPr>
          <a:lstStyle>
            <a:lvl1pPr marL="0" indent="0" algn="ctr">
              <a:buNone/>
              <a:defRPr sz="2400"/>
            </a:lvl1pPr>
            <a:lvl2pPr marL="457200" indent="0">
              <a:buNone/>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Quote Goes Here</a:t>
            </a:r>
            <a:endParaRPr lang="en-US" dirty="0"/>
          </a:p>
        </p:txBody>
      </p:sp>
      <p:sp>
        <p:nvSpPr>
          <p:cNvPr id="7" name="Content Placeholder 3"/>
          <p:cNvSpPr>
            <a:spLocks noGrp="1"/>
          </p:cNvSpPr>
          <p:nvPr>
            <p:ph sz="half" idx="11" hasCustomPrompt="1"/>
          </p:nvPr>
        </p:nvSpPr>
        <p:spPr>
          <a:xfrm>
            <a:off x="2317353" y="3428541"/>
            <a:ext cx="4507207" cy="238723"/>
          </a:xfrm>
          <a:prstGeom prst="rect">
            <a:avLst/>
          </a:prstGeom>
        </p:spPr>
        <p:txBody>
          <a:bodyPr anchor="ctr">
            <a:normAutofit/>
          </a:bodyPr>
          <a:lstStyle>
            <a:lvl1pPr marL="0" indent="0" algn="r">
              <a:buNone/>
              <a:defRPr sz="800" b="1" baseline="0"/>
            </a:lvl1pPr>
            <a:lvl2pPr marL="457200" indent="0">
              <a:buNone/>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Quote Author</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55038" y="4551065"/>
            <a:ext cx="1000677" cy="360000"/>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81234" y="4605065"/>
            <a:ext cx="1168913" cy="252000"/>
          </a:xfrm>
          <a:prstGeom prst="rect">
            <a:avLst/>
          </a:prstGeom>
        </p:spPr>
      </p:pic>
      <p:sp>
        <p:nvSpPr>
          <p:cNvPr id="14" name="Slide Number Placeholder 5"/>
          <p:cNvSpPr>
            <a:spLocks noGrp="1"/>
          </p:cNvSpPr>
          <p:nvPr>
            <p:ph type="sldNum" sz="quarter" idx="12"/>
          </p:nvPr>
        </p:nvSpPr>
        <p:spPr>
          <a:xfrm>
            <a:off x="0" y="4868863"/>
            <a:ext cx="406400" cy="274637"/>
          </a:xfrm>
          <a:prstGeom prst="rect">
            <a:avLst/>
          </a:prstGeom>
        </p:spPr>
        <p:txBody>
          <a:bodyPr/>
          <a:lstStyle>
            <a:lvl1pPr>
              <a:defRPr>
                <a:latin typeface="Century Gothic" charset="0"/>
                <a:ea typeface="Century Gothic" charset="0"/>
                <a:cs typeface="Century Gothic" charset="0"/>
              </a:defRPr>
            </a:lvl1pPr>
          </a:lstStyle>
          <a:p>
            <a:fld id="{80FD2966-82A5-EC4C-A868-B49E8DA30B24}" type="slidenum">
              <a:rPr lang="en-US" smtClean="0"/>
              <a:pPr/>
              <a:t>‹#›</a:t>
            </a:fld>
            <a:endParaRPr lang="en-US" dirty="0"/>
          </a:p>
        </p:txBody>
      </p:sp>
    </p:spTree>
    <p:extLst>
      <p:ext uri="{BB962C8B-B14F-4D97-AF65-F5344CB8AC3E}">
        <p14:creationId xmlns:p14="http://schemas.microsoft.com/office/powerpoint/2010/main" val="7548906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pic>
        <p:nvPicPr>
          <p:cNvPr id="14" name="Picture Placeholder 3"/>
          <p:cNvPicPr>
            <a:picLocks noChangeAspect="1"/>
          </p:cNvPicPr>
          <p:nvPr userDrawn="1"/>
        </p:nvPicPr>
        <p:blipFill rotWithShape="1">
          <a:blip r:embed="rId14" cstate="hqprint">
            <a:extLst>
              <a:ext uri="{28A0092B-C50C-407E-A947-70E740481C1C}">
                <a14:useLocalDpi xmlns:a14="http://schemas.microsoft.com/office/drawing/2010/main" val="0"/>
              </a:ext>
            </a:extLst>
          </a:blip>
          <a:srcRect/>
          <a:stretch/>
        </p:blipFill>
        <p:spPr>
          <a:xfrm>
            <a:off x="1" y="-1"/>
            <a:ext cx="9143999" cy="659363"/>
          </a:xfrm>
          <a:prstGeom prst="rect">
            <a:avLst/>
          </a:prstGeom>
        </p:spPr>
      </p:pic>
      <p:pic>
        <p:nvPicPr>
          <p:cNvPr id="8" name="Pictur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pic>
        <p:nvPicPr>
          <p:cNvPr id="9" name="Picture Placeholder 3"/>
          <p:cNvPicPr>
            <a:picLocks noChangeAspect="1"/>
          </p:cNvPicPr>
          <p:nvPr/>
        </p:nvPicPr>
        <p:blipFill rotWithShape="1">
          <a:blip r:embed="rId14" cstate="hqprint">
            <a:extLst>
              <a:ext uri="{28A0092B-C50C-407E-A947-70E740481C1C}">
                <a14:useLocalDpi xmlns:a14="http://schemas.microsoft.com/office/drawing/2010/main" val="0"/>
              </a:ext>
            </a:extLst>
          </a:blip>
          <a:srcRect/>
          <a:stretch/>
        </p:blipFill>
        <p:spPr>
          <a:xfrm>
            <a:off x="1" y="-1"/>
            <a:ext cx="9143999" cy="659363"/>
          </a:xfrm>
          <a:prstGeom prst="rect">
            <a:avLst/>
          </a:prstGeom>
        </p:spPr>
      </p:pic>
      <p:sp>
        <p:nvSpPr>
          <p:cNvPr id="10" name="Rectangle 9"/>
          <p:cNvSpPr/>
          <p:nvPr/>
        </p:nvSpPr>
        <p:spPr>
          <a:xfrm>
            <a:off x="-1" y="633845"/>
            <a:ext cx="9143999" cy="72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mj-lt"/>
            </a:endParaRPr>
          </a:p>
        </p:txBody>
      </p:sp>
      <p:pic>
        <p:nvPicPr>
          <p:cNvPr id="12" name="Picture 1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57203" y="4605065"/>
            <a:ext cx="911571" cy="252000"/>
          </a:xfrm>
          <a:prstGeom prst="rect">
            <a:avLst/>
          </a:prstGeom>
        </p:spPr>
      </p:pic>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855038" y="4551065"/>
            <a:ext cx="1000677" cy="360000"/>
          </a:xfrm>
          <a:prstGeom prst="rect">
            <a:avLst/>
          </a:prstGeom>
        </p:spPr>
      </p:pic>
      <p:pic>
        <p:nvPicPr>
          <p:cNvPr id="13" name="Picture 12"/>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481234" y="4605065"/>
            <a:ext cx="1168913" cy="252000"/>
          </a:xfrm>
          <a:prstGeom prst="rect">
            <a:avLst/>
          </a:prstGeom>
        </p:spPr>
      </p:pic>
      <p:sp>
        <p:nvSpPr>
          <p:cNvPr id="16" name="Slide Number Placeholder 5"/>
          <p:cNvSpPr>
            <a:spLocks noGrp="1"/>
          </p:cNvSpPr>
          <p:nvPr>
            <p:ph type="sldNum" sz="quarter" idx="4"/>
          </p:nvPr>
        </p:nvSpPr>
        <p:spPr>
          <a:xfrm>
            <a:off x="0" y="4868863"/>
            <a:ext cx="406400" cy="274637"/>
          </a:xfrm>
          <a:prstGeom prst="rect">
            <a:avLst/>
          </a:prstGeom>
        </p:spPr>
        <p:txBody>
          <a:bodyPr/>
          <a:lstStyle>
            <a:lvl1pPr>
              <a:defRPr sz="1000">
                <a:solidFill>
                  <a:srgbClr val="505150"/>
                </a:solidFill>
                <a:latin typeface="Century Gothic" charset="0"/>
                <a:ea typeface="Century Gothic" charset="0"/>
                <a:cs typeface="Century Gothic" charset="0"/>
              </a:defRPr>
            </a:lvl1pPr>
          </a:lstStyle>
          <a:p>
            <a:fld id="{80FD2966-82A5-EC4C-A868-B49E8DA30B24}" type="slidenum">
              <a:rPr lang="en-US" smtClean="0"/>
              <a:pPr/>
              <a:t>‹#›</a:t>
            </a:fld>
            <a:endParaRPr lang="en-US" dirty="0"/>
          </a:p>
        </p:txBody>
      </p:sp>
    </p:spTree>
    <p:extLst>
      <p:ext uri="{BB962C8B-B14F-4D97-AF65-F5344CB8AC3E}">
        <p14:creationId xmlns:p14="http://schemas.microsoft.com/office/powerpoint/2010/main" val="900425330"/>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6" r:id="rId3"/>
    <p:sldLayoutId id="2147483677" r:id="rId4"/>
    <p:sldLayoutId id="2147483678" r:id="rId5"/>
    <p:sldLayoutId id="2147483673" r:id="rId6"/>
    <p:sldLayoutId id="2147483674" r:id="rId7"/>
    <p:sldLayoutId id="2147483663" r:id="rId8"/>
    <p:sldLayoutId id="2147483667" r:id="rId9"/>
    <p:sldLayoutId id="2147483668" r:id="rId10"/>
    <p:sldLayoutId id="2147483669" r:id="rId11"/>
    <p:sldLayoutId id="2147483670" r:id="rId12"/>
  </p:sldLayoutIdLst>
  <p:timing>
    <p:tnLst>
      <p:par>
        <p:cTn id="1" dur="indefinite" restart="never" nodeType="tmRoot"/>
      </p:par>
    </p:tnLst>
  </p:timing>
  <p:hf hdr="0" ftr="0" dt="0"/>
  <p:txStyles>
    <p:titleStyle>
      <a:lvl1pPr marL="355600" indent="0" algn="l" defTabSz="457200" rtl="0" eaLnBrk="1" latinLnBrk="0" hangingPunct="1">
        <a:spcBef>
          <a:spcPct val="0"/>
        </a:spcBef>
        <a:buNone/>
        <a:defRPr sz="3200" b="1" i="0" kern="1200" cap="all">
          <a:solidFill>
            <a:schemeClr val="bg1"/>
          </a:solidFill>
          <a:latin typeface="+mj-lt"/>
          <a:ea typeface="+mj-ea"/>
          <a:cs typeface="Avenir Next Regular"/>
        </a:defRPr>
      </a:lvl1pPr>
    </p:titleStyle>
    <p:bodyStyle>
      <a:lvl1pPr marL="457200" indent="-457200" algn="l" defTabSz="457200" rtl="0" eaLnBrk="1" latinLnBrk="0" hangingPunct="1">
        <a:spcBef>
          <a:spcPct val="20000"/>
        </a:spcBef>
        <a:buClr>
          <a:srgbClr val="003791"/>
        </a:buClr>
        <a:buFont typeface="Arial" charset="0"/>
        <a:buChar char="•"/>
        <a:defRPr sz="2800" kern="1200">
          <a:solidFill>
            <a:srgbClr val="505150"/>
          </a:solidFill>
          <a:latin typeface="+mn-lt"/>
          <a:ea typeface="+mn-ea"/>
          <a:cs typeface="Avenir Next Ultra Light"/>
        </a:defRPr>
      </a:lvl1pPr>
      <a:lvl2pPr marL="800100" indent="-342900" algn="l" defTabSz="457200" rtl="0" eaLnBrk="1" latinLnBrk="0" hangingPunct="1">
        <a:spcBef>
          <a:spcPct val="20000"/>
        </a:spcBef>
        <a:buClr>
          <a:srgbClr val="003791"/>
        </a:buClr>
        <a:buFont typeface="Arial"/>
        <a:buChar char="•"/>
        <a:defRPr sz="2400" kern="1200">
          <a:solidFill>
            <a:srgbClr val="505150"/>
          </a:solidFill>
          <a:latin typeface="+mn-lt"/>
          <a:ea typeface="+mn-ea"/>
          <a:cs typeface="Avenir Next Ultra Light"/>
        </a:defRPr>
      </a:lvl2pPr>
      <a:lvl3pPr marL="1143000" indent="-228600" algn="l" defTabSz="457200" rtl="0" eaLnBrk="1" latinLnBrk="0" hangingPunct="1">
        <a:spcBef>
          <a:spcPct val="20000"/>
        </a:spcBef>
        <a:buClr>
          <a:srgbClr val="003791"/>
        </a:buClr>
        <a:buFont typeface="Arial"/>
        <a:buChar char="•"/>
        <a:defRPr sz="2000" kern="1200">
          <a:solidFill>
            <a:srgbClr val="505150"/>
          </a:solidFill>
          <a:latin typeface="+mn-lt"/>
          <a:ea typeface="+mn-ea"/>
          <a:cs typeface="Avenir Next Ultra Light"/>
        </a:defRPr>
      </a:lvl3pPr>
      <a:lvl4pPr marL="1600200" indent="-228600" algn="l" defTabSz="457200" rtl="0" eaLnBrk="1" latinLnBrk="0" hangingPunct="1">
        <a:spcBef>
          <a:spcPct val="20000"/>
        </a:spcBef>
        <a:buClr>
          <a:srgbClr val="003791"/>
        </a:buClr>
        <a:buFont typeface="Arial"/>
        <a:buChar char="•"/>
        <a:defRPr sz="1800" kern="1200">
          <a:solidFill>
            <a:srgbClr val="505150"/>
          </a:solidFill>
          <a:latin typeface="+mn-lt"/>
          <a:ea typeface="+mn-ea"/>
          <a:cs typeface="Avenir Next Ultra Light"/>
        </a:defRPr>
      </a:lvl4pPr>
      <a:lvl5pPr marL="2057400" indent="-228600" algn="l" defTabSz="457200" rtl="0" eaLnBrk="1" latinLnBrk="0" hangingPunct="1">
        <a:spcBef>
          <a:spcPct val="20000"/>
        </a:spcBef>
        <a:buClr>
          <a:srgbClr val="003791"/>
        </a:buClr>
        <a:buFont typeface="Arial"/>
        <a:buChar char="•"/>
        <a:defRPr sz="1800" kern="1200">
          <a:solidFill>
            <a:srgbClr val="505150"/>
          </a:solidFill>
          <a:latin typeface="+mn-lt"/>
          <a:ea typeface="+mn-ea"/>
          <a:cs typeface="Avenir Next Ultr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err="1" smtClean="0">
                <a:latin typeface="Century Gothic" charset="0"/>
                <a:ea typeface="Century Gothic" charset="0"/>
                <a:cs typeface="Century Gothic" charset="0"/>
              </a:rPr>
              <a:t>BuildFARMs</a:t>
            </a:r>
            <a:endParaRPr lang="en-GB" dirty="0">
              <a:latin typeface="Century Gothic" charset="0"/>
              <a:ea typeface="Century Gothic" charset="0"/>
              <a:cs typeface="Century Gothic" charset="0"/>
            </a:endParaRPr>
          </a:p>
        </p:txBody>
      </p:sp>
      <p:sp>
        <p:nvSpPr>
          <p:cNvPr id="3" name="Subtitle 2"/>
          <p:cNvSpPr>
            <a:spLocks noGrp="1"/>
          </p:cNvSpPr>
          <p:nvPr>
            <p:ph type="subTitle" idx="1"/>
          </p:nvPr>
        </p:nvSpPr>
        <p:spPr>
          <a:xfrm>
            <a:off x="0" y="2974079"/>
            <a:ext cx="9144000" cy="566960"/>
          </a:xfrm>
        </p:spPr>
        <p:txBody>
          <a:bodyPr>
            <a:normAutofit/>
          </a:bodyPr>
          <a:lstStyle/>
          <a:p>
            <a:r>
              <a:rPr lang="en-GB" dirty="0" smtClean="0"/>
              <a:t>Where were at.</a:t>
            </a:r>
            <a:endParaRPr lang="en-GB" dirty="0"/>
          </a:p>
        </p:txBody>
      </p:sp>
      <p:sp>
        <p:nvSpPr>
          <p:cNvPr id="4" name="Text Placeholder 3"/>
          <p:cNvSpPr>
            <a:spLocks noGrp="1"/>
          </p:cNvSpPr>
          <p:nvPr>
            <p:ph type="body" idx="10"/>
          </p:nvPr>
        </p:nvSpPr>
        <p:spPr/>
        <p:txBody>
          <a:bodyPr anchor="b"/>
          <a:lstStyle/>
          <a:p>
            <a:r>
              <a:rPr lang="en-GB" dirty="0" smtClean="0"/>
              <a:t>Oliver Whittington</a:t>
            </a:r>
            <a:endParaRPr lang="en-GB" dirty="0"/>
          </a:p>
        </p:txBody>
      </p:sp>
      <p:sp>
        <p:nvSpPr>
          <p:cNvPr id="5" name="Text Placeholder 4"/>
          <p:cNvSpPr>
            <a:spLocks noGrp="1"/>
          </p:cNvSpPr>
          <p:nvPr>
            <p:ph type="body" idx="11"/>
          </p:nvPr>
        </p:nvSpPr>
        <p:spPr/>
        <p:txBody>
          <a:bodyPr/>
          <a:lstStyle/>
          <a:p>
            <a:r>
              <a:rPr lang="en-GB" dirty="0" err="1" smtClean="0"/>
              <a:t>ithelp@scee.net</a:t>
            </a:r>
            <a:endParaRPr lang="en-GB" dirty="0"/>
          </a:p>
        </p:txBody>
      </p:sp>
    </p:spTree>
    <p:extLst>
      <p:ext uri="{BB962C8B-B14F-4D97-AF65-F5344CB8AC3E}">
        <p14:creationId xmlns:p14="http://schemas.microsoft.com/office/powerpoint/2010/main" val="25722799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80FD2966-82A5-EC4C-A868-B49E8DA30B24}" type="slidenum">
              <a:rPr lang="en-US" smtClean="0"/>
              <a:t>1</a:t>
            </a:fld>
            <a:endParaRPr lang="en-US" dirty="0"/>
          </a:p>
        </p:txBody>
      </p:sp>
    </p:spTree>
    <p:extLst>
      <p:ext uri="{BB962C8B-B14F-4D97-AF65-F5344CB8AC3E}">
        <p14:creationId xmlns:p14="http://schemas.microsoft.com/office/powerpoint/2010/main" val="831232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t"/>
          <a:lstStyle/>
          <a:p>
            <a:pPr marL="0" indent="0">
              <a:buNone/>
            </a:pPr>
            <a:r>
              <a:rPr lang="en-US" sz="2400" b="1" dirty="0" smtClean="0"/>
              <a:t>What </a:t>
            </a:r>
            <a:r>
              <a:rPr lang="en-US" sz="2400" b="1" dirty="0" err="1" smtClean="0"/>
              <a:t>is“Build</a:t>
            </a:r>
            <a:r>
              <a:rPr lang="en-US" sz="2400" b="1" dirty="0" smtClean="0"/>
              <a:t>”</a:t>
            </a:r>
          </a:p>
          <a:p>
            <a:pPr marL="0" indent="0">
              <a:buNone/>
            </a:pPr>
            <a:endParaRPr lang="en-US" sz="1800" b="1" dirty="0" smtClean="0"/>
          </a:p>
          <a:p>
            <a:r>
              <a:rPr lang="en-US" sz="1800" dirty="0" smtClean="0"/>
              <a:t>“Build is the process of </a:t>
            </a:r>
            <a:r>
              <a:rPr lang="en-US" sz="1800" dirty="0" smtClean="0"/>
              <a:t>building source </a:t>
            </a:r>
            <a:r>
              <a:rPr lang="en-US" sz="1800" dirty="0"/>
              <a:t>and binary packages, </a:t>
            </a:r>
            <a:r>
              <a:rPr lang="en-US" sz="1800" dirty="0" smtClean="0"/>
              <a:t>using continuous integration and testing.”</a:t>
            </a:r>
          </a:p>
          <a:p>
            <a:endParaRPr lang="en-US" sz="1800" dirty="0" smtClean="0"/>
          </a:p>
          <a:p>
            <a:pPr marL="0" indent="0">
              <a:buNone/>
            </a:pPr>
            <a:r>
              <a:rPr lang="en-US" sz="1800" b="1" dirty="0" smtClean="0"/>
              <a:t>(But it’s also…)</a:t>
            </a:r>
            <a:endParaRPr lang="en-US" sz="1800" b="1" dirty="0"/>
          </a:p>
          <a:p>
            <a:pPr marL="0" indent="0">
              <a:buNone/>
            </a:pPr>
            <a:endParaRPr lang="en-US" sz="1800" dirty="0" smtClean="0"/>
          </a:p>
          <a:p>
            <a:r>
              <a:rPr lang="en-US" sz="1800" dirty="0"/>
              <a:t>M</a:t>
            </a:r>
            <a:r>
              <a:rPr lang="en-US" sz="1800" dirty="0" smtClean="0"/>
              <a:t>ore </a:t>
            </a:r>
            <a:r>
              <a:rPr lang="en-US" sz="1800" dirty="0"/>
              <a:t>than pressing F6 in Visual Studio. Build is more than a Jenkins box calling Make. Build is the infrastructure to improve the coder, artist, designer, and QA experience. The experience is improved by reducing the feedback loop of changes. Build is the software and hardware that helps to achieve this.</a:t>
            </a:r>
            <a:endParaRPr lang="en-US" sz="1800" dirty="0" smtClean="0"/>
          </a:p>
          <a:p>
            <a:pPr marL="0" indent="0">
              <a:buNone/>
            </a:pPr>
            <a:endParaRPr lang="en-US" sz="1800" b="1" dirty="0" smtClean="0"/>
          </a:p>
          <a:p>
            <a:endParaRPr lang="en-US" sz="2000" dirty="0" smtClean="0"/>
          </a:p>
          <a:p>
            <a:endParaRPr lang="en-US" sz="2000" dirty="0" smtClean="0"/>
          </a:p>
          <a:p>
            <a:endParaRPr lang="en-US" sz="2000" dirty="0" smtClean="0"/>
          </a:p>
        </p:txBody>
      </p:sp>
      <p:sp>
        <p:nvSpPr>
          <p:cNvPr id="3" name="Slide Number Placeholder 2"/>
          <p:cNvSpPr>
            <a:spLocks noGrp="1"/>
          </p:cNvSpPr>
          <p:nvPr>
            <p:ph type="sldNum" sz="quarter" idx="11"/>
          </p:nvPr>
        </p:nvSpPr>
        <p:spPr/>
        <p:txBody>
          <a:bodyPr/>
          <a:lstStyle/>
          <a:p>
            <a:fld id="{80FD2966-82A5-EC4C-A868-B49E8DA30B24}" type="slidenum">
              <a:rPr lang="en-US" smtClean="0"/>
              <a:pPr/>
              <a:t>2</a:t>
            </a:fld>
            <a:endParaRPr lang="en-US" dirty="0"/>
          </a:p>
        </p:txBody>
      </p:sp>
      <p:sp>
        <p:nvSpPr>
          <p:cNvPr id="4" name="Title 3"/>
          <p:cNvSpPr>
            <a:spLocks noGrp="1"/>
          </p:cNvSpPr>
          <p:nvPr>
            <p:ph type="title"/>
          </p:nvPr>
        </p:nvSpPr>
        <p:spPr/>
        <p:txBody>
          <a:bodyPr/>
          <a:lstStyle/>
          <a:p>
            <a:r>
              <a:rPr lang="en-US" dirty="0" smtClean="0"/>
              <a:t>1. Before </a:t>
            </a:r>
            <a:r>
              <a:rPr lang="en-US" dirty="0" smtClean="0"/>
              <a:t>We Begin</a:t>
            </a:r>
            <a:endParaRPr lang="en-US" dirty="0"/>
          </a:p>
        </p:txBody>
      </p:sp>
    </p:spTree>
    <p:extLst>
      <p:ext uri="{BB962C8B-B14F-4D97-AF65-F5344CB8AC3E}">
        <p14:creationId xmlns:p14="http://schemas.microsoft.com/office/powerpoint/2010/main" val="146633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2"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t"/>
          <a:lstStyle/>
          <a:p>
            <a:pPr marL="0" indent="0">
              <a:buNone/>
            </a:pPr>
            <a:r>
              <a:rPr lang="en-US" sz="3200" b="1" dirty="0"/>
              <a:t>What does it look like?</a:t>
            </a:r>
          </a:p>
          <a:p>
            <a:pPr marL="0" indent="0">
              <a:buNone/>
            </a:pPr>
            <a:endParaRPr lang="en-US" sz="2400" dirty="0" smtClean="0"/>
          </a:p>
          <a:p>
            <a:r>
              <a:rPr lang="en-US" sz="2400" dirty="0" smtClean="0"/>
              <a:t>[</a:t>
            </a:r>
            <a:r>
              <a:rPr lang="en-US" sz="2400" dirty="0"/>
              <a:t>15] VMs / [86] Physical  </a:t>
            </a:r>
            <a:r>
              <a:rPr lang="en-US" sz="2400" dirty="0" smtClean="0"/>
              <a:t>Servers</a:t>
            </a:r>
          </a:p>
          <a:p>
            <a:r>
              <a:rPr lang="en-US" sz="2400" dirty="0" smtClean="0"/>
              <a:t>40 PS4 </a:t>
            </a:r>
            <a:r>
              <a:rPr lang="en-US" sz="2400" dirty="0" err="1" smtClean="0"/>
              <a:t>Devkits</a:t>
            </a:r>
            <a:r>
              <a:rPr lang="en-US" sz="2400" dirty="0" smtClean="0"/>
              <a:t>.</a:t>
            </a:r>
            <a:endParaRPr lang="en-US" sz="2400" dirty="0"/>
          </a:p>
          <a:p>
            <a:r>
              <a:rPr lang="en-US" sz="2400" dirty="0"/>
              <a:t>Virtualized and Physical </a:t>
            </a:r>
            <a:r>
              <a:rPr lang="en-US" sz="2400" dirty="0" smtClean="0"/>
              <a:t>GPU’s</a:t>
            </a:r>
            <a:endParaRPr lang="en-US" sz="2400" dirty="0"/>
          </a:p>
          <a:p>
            <a:r>
              <a:rPr lang="en-US" sz="2400" dirty="0" smtClean="0"/>
              <a:t>*Nix and Windows!</a:t>
            </a:r>
            <a:endParaRPr lang="en-US" sz="1800" b="1" dirty="0" smtClean="0"/>
          </a:p>
          <a:p>
            <a:endParaRPr lang="en-US" sz="2000" dirty="0" smtClean="0"/>
          </a:p>
          <a:p>
            <a:endParaRPr lang="en-US" sz="2000" dirty="0" smtClean="0"/>
          </a:p>
          <a:p>
            <a:endParaRPr lang="en-US" sz="2000" dirty="0" smtClean="0"/>
          </a:p>
        </p:txBody>
      </p:sp>
      <p:sp>
        <p:nvSpPr>
          <p:cNvPr id="3" name="Slide Number Placeholder 2"/>
          <p:cNvSpPr>
            <a:spLocks noGrp="1"/>
          </p:cNvSpPr>
          <p:nvPr>
            <p:ph type="sldNum" sz="quarter" idx="11"/>
          </p:nvPr>
        </p:nvSpPr>
        <p:spPr/>
        <p:txBody>
          <a:bodyPr/>
          <a:lstStyle/>
          <a:p>
            <a:fld id="{80FD2966-82A5-EC4C-A868-B49E8DA30B24}" type="slidenum">
              <a:rPr lang="en-US" smtClean="0"/>
              <a:pPr/>
              <a:t>3</a:t>
            </a:fld>
            <a:endParaRPr lang="en-US" dirty="0"/>
          </a:p>
        </p:txBody>
      </p:sp>
      <p:sp>
        <p:nvSpPr>
          <p:cNvPr id="4" name="Title 3"/>
          <p:cNvSpPr>
            <a:spLocks noGrp="1"/>
          </p:cNvSpPr>
          <p:nvPr>
            <p:ph type="title"/>
          </p:nvPr>
        </p:nvSpPr>
        <p:spPr/>
        <p:txBody>
          <a:bodyPr/>
          <a:lstStyle/>
          <a:p>
            <a:r>
              <a:rPr lang="en-US" dirty="0" smtClean="0"/>
              <a:t>1. What does it look like?</a:t>
            </a:r>
            <a:endParaRPr lang="en-US" dirty="0"/>
          </a:p>
        </p:txBody>
      </p:sp>
    </p:spTree>
    <p:extLst>
      <p:ext uri="{BB962C8B-B14F-4D97-AF65-F5344CB8AC3E}">
        <p14:creationId xmlns:p14="http://schemas.microsoft.com/office/powerpoint/2010/main" val="3051431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r>
              <a:rPr lang="en-US" sz="1800" b="1" dirty="0" smtClean="0"/>
              <a:t>Perforce – </a:t>
            </a:r>
            <a:r>
              <a:rPr lang="en-US" sz="1200" dirty="0" smtClean="0"/>
              <a:t>Version Control</a:t>
            </a:r>
            <a:endParaRPr lang="en-US" sz="1200" dirty="0"/>
          </a:p>
          <a:p>
            <a:r>
              <a:rPr lang="en-US" sz="1800" b="1" dirty="0" smtClean="0"/>
              <a:t>Jenkins – </a:t>
            </a:r>
            <a:r>
              <a:rPr lang="en-US" sz="1200" dirty="0" smtClean="0"/>
              <a:t>Automation of routine development tasks, </a:t>
            </a:r>
            <a:r>
              <a:rPr lang="en-US" sz="1200" dirty="0"/>
              <a:t> continuously polls Perforce for changes and builds </a:t>
            </a:r>
            <a:r>
              <a:rPr lang="en-US" sz="1200" dirty="0" smtClean="0"/>
              <a:t>our </a:t>
            </a:r>
            <a:r>
              <a:rPr lang="en-US" sz="1200" dirty="0"/>
              <a:t>game, tools, and </a:t>
            </a:r>
            <a:r>
              <a:rPr lang="en-US" sz="1200" dirty="0" smtClean="0"/>
              <a:t>data.</a:t>
            </a:r>
            <a:endParaRPr lang="en-US" sz="1200" dirty="0"/>
          </a:p>
          <a:p>
            <a:r>
              <a:rPr lang="en-US" sz="1800" b="1" dirty="0" smtClean="0"/>
              <a:t>Imogen - </a:t>
            </a:r>
            <a:r>
              <a:rPr lang="en-US" sz="1200" dirty="0"/>
              <a:t>D</a:t>
            </a:r>
            <a:r>
              <a:rPr lang="en-US" sz="1200" dirty="0" smtClean="0"/>
              <a:t>istribute </a:t>
            </a:r>
            <a:r>
              <a:rPr lang="en-US" sz="1200" dirty="0"/>
              <a:t>code compilation from workstations and build server to workstations on the floor. Imogen only used for code.</a:t>
            </a:r>
            <a:endParaRPr lang="en-US" sz="1200" b="1" dirty="0"/>
          </a:p>
          <a:p>
            <a:r>
              <a:rPr lang="en-US" sz="1800" b="1" dirty="0"/>
              <a:t>LS </a:t>
            </a:r>
            <a:r>
              <a:rPr lang="en-US" sz="1800" b="1" dirty="0" smtClean="0"/>
              <a:t>Creator - </a:t>
            </a:r>
            <a:r>
              <a:rPr lang="en-US" sz="1200" dirty="0"/>
              <a:t>I</a:t>
            </a:r>
            <a:r>
              <a:rPr lang="en-US" sz="1200" dirty="0" smtClean="0"/>
              <a:t>n </a:t>
            </a:r>
            <a:r>
              <a:rPr lang="en-US" sz="1200" dirty="0"/>
              <a:t>house level editor. Build uses this to push out changes to all the team</a:t>
            </a:r>
            <a:endParaRPr lang="en-US" sz="1200" b="1" dirty="0"/>
          </a:p>
          <a:p>
            <a:r>
              <a:rPr lang="en-US" sz="1800" b="1" dirty="0" err="1" smtClean="0"/>
              <a:t>Orbis</a:t>
            </a:r>
            <a:r>
              <a:rPr lang="en-US" sz="1800" b="1" dirty="0" smtClean="0"/>
              <a:t> SDK - </a:t>
            </a:r>
            <a:r>
              <a:rPr lang="en-US" sz="1200" dirty="0"/>
              <a:t>ORBIS SDK – compilers, linkers, and package creation </a:t>
            </a:r>
            <a:r>
              <a:rPr lang="en-US" sz="1200" dirty="0" smtClean="0"/>
              <a:t>tools</a:t>
            </a:r>
          </a:p>
          <a:p>
            <a:r>
              <a:rPr lang="en-US" sz="1800" b="1" dirty="0" err="1"/>
              <a:t>AutoTest</a:t>
            </a:r>
            <a:r>
              <a:rPr lang="en-US" sz="1200" dirty="0"/>
              <a:t> – </a:t>
            </a:r>
            <a:r>
              <a:rPr lang="en-US" sz="1200" dirty="0" err="1" smtClean="0"/>
              <a:t>Inhouse</a:t>
            </a:r>
            <a:r>
              <a:rPr lang="en-US" sz="1200" dirty="0" smtClean="0"/>
              <a:t> </a:t>
            </a:r>
            <a:r>
              <a:rPr lang="en-US" sz="1200" dirty="0"/>
              <a:t>automated testing software. Runs smoke and daily </a:t>
            </a:r>
            <a:r>
              <a:rPr lang="en-US" sz="1200" dirty="0" smtClean="0"/>
              <a:t>tests to daily profile our game</a:t>
            </a:r>
            <a:endParaRPr lang="en-US" sz="1200" b="1" dirty="0"/>
          </a:p>
          <a:p>
            <a:r>
              <a:rPr lang="en-US" sz="1800" b="1" dirty="0" err="1" smtClean="0"/>
              <a:t>LsDataTool</a:t>
            </a:r>
            <a:r>
              <a:rPr lang="en-US" sz="1800" b="1" dirty="0" smtClean="0"/>
              <a:t> </a:t>
            </a:r>
            <a:r>
              <a:rPr lang="en-US" sz="1200" dirty="0"/>
              <a:t>– in house distributed data tool. Drives the SMW build farm.</a:t>
            </a:r>
            <a:endParaRPr lang="en-US" sz="1200" dirty="0"/>
          </a:p>
          <a:p>
            <a:r>
              <a:rPr lang="en-US" sz="1800" b="1" dirty="0" err="1"/>
              <a:t>LsBuild</a:t>
            </a:r>
            <a:r>
              <a:rPr lang="en-US" sz="1800" b="1" dirty="0"/>
              <a:t> / </a:t>
            </a:r>
            <a:r>
              <a:rPr lang="en-US" sz="1800" b="1" dirty="0" err="1"/>
              <a:t>LsAsset</a:t>
            </a:r>
            <a:r>
              <a:rPr lang="en-US" sz="1800" b="1" dirty="0"/>
              <a:t> </a:t>
            </a:r>
            <a:r>
              <a:rPr lang="en-US" sz="1800" dirty="0"/>
              <a:t>– </a:t>
            </a:r>
            <a:r>
              <a:rPr lang="en-US" sz="1200" dirty="0"/>
              <a:t>in house asset </a:t>
            </a:r>
            <a:r>
              <a:rPr lang="en-US" sz="1200" dirty="0" smtClean="0"/>
              <a:t>database, manages </a:t>
            </a:r>
            <a:r>
              <a:rPr lang="en-US" sz="1200" dirty="0"/>
              <a:t>all the content that goes into the game</a:t>
            </a:r>
            <a:r>
              <a:rPr lang="en-US" sz="1200" dirty="0" smtClean="0"/>
              <a:t>.</a:t>
            </a:r>
          </a:p>
          <a:p>
            <a:r>
              <a:rPr lang="en-US" sz="1800" b="1" dirty="0" err="1"/>
              <a:t>LsStart</a:t>
            </a:r>
            <a:r>
              <a:rPr lang="en-US" sz="1800" b="1" dirty="0"/>
              <a:t> </a:t>
            </a:r>
            <a:r>
              <a:rPr lang="en-US" sz="1800" dirty="0" smtClean="0"/>
              <a:t>- </a:t>
            </a:r>
            <a:r>
              <a:rPr lang="en-US" sz="1200" dirty="0" smtClean="0"/>
              <a:t>a </a:t>
            </a:r>
            <a:r>
              <a:rPr lang="en-US" sz="1200" dirty="0"/>
              <a:t>frontend tools for users to manage their assets, invoke </a:t>
            </a:r>
            <a:r>
              <a:rPr lang="en-US" sz="1200" dirty="0" err="1"/>
              <a:t>presubmit</a:t>
            </a:r>
            <a:r>
              <a:rPr lang="en-US" sz="1200" dirty="0"/>
              <a:t>, and submit testing. Moving users away from using P4V directly</a:t>
            </a:r>
            <a:endParaRPr lang="en-US" sz="1200"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4</a:t>
            </a:fld>
            <a:endParaRPr lang="en-US" dirty="0"/>
          </a:p>
        </p:txBody>
      </p:sp>
      <p:sp>
        <p:nvSpPr>
          <p:cNvPr id="4" name="Title 3"/>
          <p:cNvSpPr>
            <a:spLocks noGrp="1"/>
          </p:cNvSpPr>
          <p:nvPr>
            <p:ph type="title"/>
          </p:nvPr>
        </p:nvSpPr>
        <p:spPr/>
        <p:txBody>
          <a:bodyPr/>
          <a:lstStyle/>
          <a:p>
            <a:r>
              <a:rPr lang="en-US" dirty="0" smtClean="0"/>
              <a:t>WHAT tooling DO WE USE?</a:t>
            </a:r>
            <a:endParaRPr lang="en-US" dirty="0"/>
          </a:p>
        </p:txBody>
      </p:sp>
    </p:spTree>
    <p:extLst>
      <p:ext uri="{BB962C8B-B14F-4D97-AF65-F5344CB8AC3E}">
        <p14:creationId xmlns:p14="http://schemas.microsoft.com/office/powerpoint/2010/main" val="1397940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r>
              <a:rPr lang="en-US" sz="1800" b="1" dirty="0"/>
              <a:t>DART – </a:t>
            </a:r>
            <a:r>
              <a:rPr lang="en-US" sz="1800" dirty="0"/>
              <a:t>Coordinate running the game on </a:t>
            </a:r>
            <a:r>
              <a:rPr lang="en-US" sz="1800" dirty="0" smtClean="0"/>
              <a:t>PS4’s</a:t>
            </a:r>
          </a:p>
          <a:p>
            <a:r>
              <a:rPr lang="en-US" sz="1800" b="1" dirty="0" smtClean="0"/>
              <a:t>SN Target Manager </a:t>
            </a:r>
            <a:r>
              <a:rPr lang="en-US" sz="1800" dirty="0" smtClean="0"/>
              <a:t>– Initiates connections to the </a:t>
            </a:r>
            <a:r>
              <a:rPr lang="en-US" sz="1800" dirty="0" err="1" smtClean="0"/>
              <a:t>devkits</a:t>
            </a:r>
            <a:r>
              <a:rPr lang="en-US" sz="1800" dirty="0" smtClean="0"/>
              <a:t>.</a:t>
            </a:r>
          </a:p>
          <a:p>
            <a:endParaRPr lang="en-US" sz="1800" dirty="0" smtClean="0"/>
          </a:p>
          <a:p>
            <a:endParaRPr lang="en-US" sz="1800"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5</a:t>
            </a:fld>
            <a:endParaRPr lang="en-US" dirty="0"/>
          </a:p>
        </p:txBody>
      </p:sp>
      <p:sp>
        <p:nvSpPr>
          <p:cNvPr id="4" name="Title 3"/>
          <p:cNvSpPr>
            <a:spLocks noGrp="1"/>
          </p:cNvSpPr>
          <p:nvPr>
            <p:ph type="title"/>
          </p:nvPr>
        </p:nvSpPr>
        <p:spPr/>
        <p:txBody>
          <a:bodyPr/>
          <a:lstStyle/>
          <a:p>
            <a:r>
              <a:rPr lang="en-US" dirty="0" smtClean="0"/>
              <a:t>Some notable extra’s.</a:t>
            </a:r>
            <a:endParaRPr lang="en-US" dirty="0"/>
          </a:p>
        </p:txBody>
      </p:sp>
    </p:spTree>
    <p:extLst>
      <p:ext uri="{BB962C8B-B14F-4D97-AF65-F5344CB8AC3E}">
        <p14:creationId xmlns:p14="http://schemas.microsoft.com/office/powerpoint/2010/main" val="4193529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smtClean="0"/>
          </a:p>
          <a:p>
            <a:r>
              <a:rPr lang="en-US" b="1" dirty="0" smtClean="0"/>
              <a:t>Everything on VM’s (Patching Snowflakes, HA, Much higher utilization of ESX, No GPU’s)</a:t>
            </a:r>
          </a:p>
          <a:p>
            <a:endParaRPr lang="en-US" b="1" dirty="0" smtClean="0"/>
          </a:p>
          <a:p>
            <a:r>
              <a:rPr lang="en-US" b="1" dirty="0" smtClean="0"/>
              <a:t>Dependencies on Desktops (No resilience, No out-of-band, rebuilds, patching) </a:t>
            </a:r>
          </a:p>
          <a:p>
            <a:endParaRPr lang="en-US" b="1" dirty="0" smtClean="0"/>
          </a:p>
          <a:p>
            <a:r>
              <a:rPr lang="en-US" b="1" dirty="0" smtClean="0"/>
              <a:t>Less understanding of what servers are doing.</a:t>
            </a:r>
          </a:p>
          <a:p>
            <a:pPr marL="0" indent="0">
              <a:buNone/>
            </a:pPr>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6</a:t>
            </a:fld>
            <a:endParaRPr lang="en-US" dirty="0"/>
          </a:p>
        </p:txBody>
      </p:sp>
      <p:sp>
        <p:nvSpPr>
          <p:cNvPr id="4" name="Title 3"/>
          <p:cNvSpPr>
            <a:spLocks noGrp="1"/>
          </p:cNvSpPr>
          <p:nvPr>
            <p:ph type="title"/>
          </p:nvPr>
        </p:nvSpPr>
        <p:spPr/>
        <p:txBody>
          <a:bodyPr/>
          <a:lstStyle/>
          <a:p>
            <a:r>
              <a:rPr lang="en-US" dirty="0" smtClean="0"/>
              <a:t>18 Months </a:t>
            </a:r>
            <a:r>
              <a:rPr lang="en-US" dirty="0" err="1" smtClean="0"/>
              <a:t>BACk</a:t>
            </a:r>
            <a:endParaRPr lang="en-US" dirty="0"/>
          </a:p>
        </p:txBody>
      </p:sp>
    </p:spTree>
    <p:extLst>
      <p:ext uri="{BB962C8B-B14F-4D97-AF65-F5344CB8AC3E}">
        <p14:creationId xmlns:p14="http://schemas.microsoft.com/office/powerpoint/2010/main" val="1914327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smtClean="0"/>
          </a:p>
          <a:p>
            <a:r>
              <a:rPr lang="en-US" b="1" dirty="0" smtClean="0"/>
              <a:t>&lt;&lt;&lt; Dinner for 1? &gt;&gt;&gt; </a:t>
            </a:r>
          </a:p>
          <a:p>
            <a:endParaRPr lang="en-US" b="1" dirty="0" smtClean="0"/>
          </a:p>
          <a:p>
            <a:endParaRPr lang="en-US" b="1" dirty="0" smtClean="0"/>
          </a:p>
          <a:p>
            <a:pPr marL="0" indent="0">
              <a:buNone/>
            </a:pPr>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7</a:t>
            </a:fld>
            <a:endParaRPr lang="en-US" dirty="0"/>
          </a:p>
        </p:txBody>
      </p:sp>
      <p:sp>
        <p:nvSpPr>
          <p:cNvPr id="4" name="Title 3"/>
          <p:cNvSpPr>
            <a:spLocks noGrp="1"/>
          </p:cNvSpPr>
          <p:nvPr>
            <p:ph type="title"/>
          </p:nvPr>
        </p:nvSpPr>
        <p:spPr/>
        <p:txBody>
          <a:bodyPr/>
          <a:lstStyle/>
          <a:p>
            <a:r>
              <a:rPr lang="en-US" dirty="0" smtClean="0"/>
              <a:t>The early Relationship </a:t>
            </a:r>
            <a:endParaRPr lang="en-US" dirty="0"/>
          </a:p>
        </p:txBody>
      </p:sp>
    </p:spTree>
    <p:extLst>
      <p:ext uri="{BB962C8B-B14F-4D97-AF65-F5344CB8AC3E}">
        <p14:creationId xmlns:p14="http://schemas.microsoft.com/office/powerpoint/2010/main" val="18141458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smtClean="0"/>
          </a:p>
          <a:p>
            <a:r>
              <a:rPr lang="en-US" b="1" dirty="0" smtClean="0"/>
              <a:t>&lt;&lt;&lt; Matt’s hand drawn diagrams &gt;&gt;&gt;</a:t>
            </a:r>
          </a:p>
          <a:p>
            <a:endParaRPr lang="en-US" b="1" dirty="0" smtClean="0"/>
          </a:p>
          <a:p>
            <a:endParaRPr lang="en-US" b="1" dirty="0" smtClean="0"/>
          </a:p>
          <a:p>
            <a:pPr marL="0" indent="0">
              <a:buNone/>
            </a:pPr>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8</a:t>
            </a:fld>
            <a:endParaRPr lang="en-US" dirty="0"/>
          </a:p>
        </p:txBody>
      </p:sp>
      <p:sp>
        <p:nvSpPr>
          <p:cNvPr id="4" name="Title 3"/>
          <p:cNvSpPr>
            <a:spLocks noGrp="1"/>
          </p:cNvSpPr>
          <p:nvPr>
            <p:ph type="title"/>
          </p:nvPr>
        </p:nvSpPr>
        <p:spPr/>
        <p:txBody>
          <a:bodyPr/>
          <a:lstStyle/>
          <a:p>
            <a:r>
              <a:rPr lang="en-US" dirty="0" smtClean="0"/>
              <a:t>The back of a fag packet.</a:t>
            </a:r>
            <a:endParaRPr lang="en-US" dirty="0"/>
          </a:p>
        </p:txBody>
      </p:sp>
    </p:spTree>
    <p:extLst>
      <p:ext uri="{BB962C8B-B14F-4D97-AF65-F5344CB8AC3E}">
        <p14:creationId xmlns:p14="http://schemas.microsoft.com/office/powerpoint/2010/main" val="14480412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smtClean="0"/>
          </a:p>
          <a:p>
            <a:pPr marL="0" indent="0">
              <a:buNone/>
            </a:pPr>
            <a:r>
              <a:rPr lang="en-US" b="1" dirty="0" smtClean="0"/>
              <a:t>THE BRIEF:</a:t>
            </a:r>
            <a:endParaRPr lang="en-US" b="1" dirty="0"/>
          </a:p>
          <a:p>
            <a:r>
              <a:rPr lang="en-US" dirty="0" smtClean="0"/>
              <a:t>Texture </a:t>
            </a:r>
            <a:r>
              <a:rPr lang="en-US" dirty="0" err="1" smtClean="0"/>
              <a:t>Shader</a:t>
            </a:r>
            <a:r>
              <a:rPr lang="en-US" dirty="0" smtClean="0"/>
              <a:t> times 20hrs -&gt; 1hr</a:t>
            </a:r>
          </a:p>
          <a:p>
            <a:r>
              <a:rPr lang="en-US" dirty="0" smtClean="0"/>
              <a:t>DirectX Capabilities</a:t>
            </a:r>
          </a:p>
          <a:p>
            <a:r>
              <a:rPr lang="en-US" dirty="0" smtClean="0"/>
              <a:t>“Cheap as Chips.”</a:t>
            </a:r>
          </a:p>
          <a:p>
            <a:pPr marL="0" indent="0">
              <a:buNone/>
            </a:pPr>
            <a:endParaRPr lang="en-US" b="1" dirty="0" smtClean="0"/>
          </a:p>
          <a:p>
            <a:pPr marL="0" indent="0">
              <a:buNone/>
            </a:pPr>
            <a:r>
              <a:rPr lang="en-US" b="1" dirty="0" smtClean="0"/>
              <a:t>BENCHMARKING FINDINGS?</a:t>
            </a:r>
          </a:p>
          <a:p>
            <a:pPr marL="0" indent="0">
              <a:buNone/>
            </a:pPr>
            <a:endParaRPr lang="en-US" b="1"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9</a:t>
            </a:fld>
            <a:endParaRPr lang="en-US" dirty="0"/>
          </a:p>
        </p:txBody>
      </p:sp>
      <p:sp>
        <p:nvSpPr>
          <p:cNvPr id="4" name="Title 3"/>
          <p:cNvSpPr>
            <a:spLocks noGrp="1"/>
          </p:cNvSpPr>
          <p:nvPr>
            <p:ph type="title"/>
          </p:nvPr>
        </p:nvSpPr>
        <p:spPr/>
        <p:txBody>
          <a:bodyPr/>
          <a:lstStyle/>
          <a:p>
            <a:r>
              <a:rPr lang="en-US" dirty="0" smtClean="0"/>
              <a:t>ENTER The </a:t>
            </a:r>
            <a:r>
              <a:rPr lang="en-US" dirty="0" err="1" smtClean="0"/>
              <a:t>BuildFARM</a:t>
            </a:r>
            <a:endParaRPr lang="en-US" dirty="0"/>
          </a:p>
        </p:txBody>
      </p:sp>
    </p:spTree>
    <p:extLst>
      <p:ext uri="{BB962C8B-B14F-4D97-AF65-F5344CB8AC3E}">
        <p14:creationId xmlns:p14="http://schemas.microsoft.com/office/powerpoint/2010/main" val="1444377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smtClean="0"/>
          </a:p>
          <a:p>
            <a:pPr marL="0" indent="0">
              <a:buNone/>
            </a:pPr>
            <a:r>
              <a:rPr lang="en-US" b="1" dirty="0" smtClean="0"/>
              <a:t>&lt;&lt;&lt; Picture of Me and Matt &gt;&gt;&gt;</a:t>
            </a:r>
            <a:endParaRPr lang="en-US" b="1"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10</a:t>
            </a:fld>
            <a:endParaRPr lang="en-US" dirty="0"/>
          </a:p>
        </p:txBody>
      </p:sp>
      <p:sp>
        <p:nvSpPr>
          <p:cNvPr id="4" name="Title 3"/>
          <p:cNvSpPr>
            <a:spLocks noGrp="1"/>
          </p:cNvSpPr>
          <p:nvPr>
            <p:ph type="title"/>
          </p:nvPr>
        </p:nvSpPr>
        <p:spPr/>
        <p:txBody>
          <a:bodyPr/>
          <a:lstStyle/>
          <a:p>
            <a:r>
              <a:rPr lang="en-US" dirty="0" smtClean="0"/>
              <a:t>The Start of something special.</a:t>
            </a:r>
            <a:endParaRPr lang="en-US" dirty="0"/>
          </a:p>
        </p:txBody>
      </p:sp>
    </p:spTree>
    <p:extLst>
      <p:ext uri="{BB962C8B-B14F-4D97-AF65-F5344CB8AC3E}">
        <p14:creationId xmlns:p14="http://schemas.microsoft.com/office/powerpoint/2010/main" val="12825515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r>
              <a:rPr lang="en-US" b="1" dirty="0" smtClean="0"/>
              <a:t>IMOGEN DISTRIBUTED BUILD MODEL</a:t>
            </a:r>
            <a:endParaRPr lang="en-US" b="1" dirty="0"/>
          </a:p>
          <a:p>
            <a:endParaRPr lang="en-US" dirty="0" smtClean="0"/>
          </a:p>
          <a:p>
            <a:r>
              <a:rPr lang="en-US" dirty="0" smtClean="0"/>
              <a:t>Just IMOGEN</a:t>
            </a:r>
          </a:p>
          <a:p>
            <a:r>
              <a:rPr lang="en-US" dirty="0" smtClean="0"/>
              <a:t>Optimizing Multithreading.</a:t>
            </a:r>
          </a:p>
          <a:p>
            <a:r>
              <a:rPr lang="en-US" dirty="0" smtClean="0"/>
              <a:t>Times down…. But more to be done.</a:t>
            </a:r>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11</a:t>
            </a:fld>
            <a:endParaRPr lang="en-US" dirty="0"/>
          </a:p>
        </p:txBody>
      </p:sp>
      <p:sp>
        <p:nvSpPr>
          <p:cNvPr id="4" name="Title 3"/>
          <p:cNvSpPr>
            <a:spLocks noGrp="1"/>
          </p:cNvSpPr>
          <p:nvPr>
            <p:ph type="title"/>
          </p:nvPr>
        </p:nvSpPr>
        <p:spPr/>
        <p:txBody>
          <a:bodyPr/>
          <a:lstStyle/>
          <a:p>
            <a:r>
              <a:rPr lang="en-US" dirty="0" smtClean="0"/>
              <a:t>The first </a:t>
            </a:r>
            <a:r>
              <a:rPr lang="en-US" dirty="0" err="1" smtClean="0"/>
              <a:t>interation</a:t>
            </a:r>
            <a:r>
              <a:rPr lang="en-US" dirty="0" smtClean="0"/>
              <a:t>.</a:t>
            </a:r>
            <a:endParaRPr lang="en-US" dirty="0"/>
          </a:p>
        </p:txBody>
      </p:sp>
    </p:spTree>
    <p:extLst>
      <p:ext uri="{BB962C8B-B14F-4D97-AF65-F5344CB8AC3E}">
        <p14:creationId xmlns:p14="http://schemas.microsoft.com/office/powerpoint/2010/main" val="9867582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r>
              <a:rPr lang="en-US" b="1" dirty="0" smtClean="0"/>
              <a:t>RABBITMQ</a:t>
            </a:r>
            <a:endParaRPr lang="en-US" b="1" dirty="0"/>
          </a:p>
          <a:p>
            <a:endParaRPr lang="en-US" dirty="0" smtClean="0"/>
          </a:p>
          <a:p>
            <a:r>
              <a:rPr lang="en-US" dirty="0" smtClean="0"/>
              <a:t>Message brokering – More control</a:t>
            </a:r>
          </a:p>
          <a:p>
            <a:r>
              <a:rPr lang="en-US" dirty="0" smtClean="0"/>
              <a:t>Balancing multiple workloads to the nodes</a:t>
            </a:r>
          </a:p>
          <a:p>
            <a:r>
              <a:rPr lang="en-US" dirty="0" smtClean="0"/>
              <a:t>Times down further…. More to be done.</a:t>
            </a:r>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12</a:t>
            </a:fld>
            <a:endParaRPr lang="en-US" dirty="0"/>
          </a:p>
        </p:txBody>
      </p:sp>
      <p:sp>
        <p:nvSpPr>
          <p:cNvPr id="4" name="Title 3"/>
          <p:cNvSpPr>
            <a:spLocks noGrp="1"/>
          </p:cNvSpPr>
          <p:nvPr>
            <p:ph type="title"/>
          </p:nvPr>
        </p:nvSpPr>
        <p:spPr/>
        <p:txBody>
          <a:bodyPr/>
          <a:lstStyle/>
          <a:p>
            <a:r>
              <a:rPr lang="en-US" dirty="0" smtClean="0"/>
              <a:t>The SECOND </a:t>
            </a:r>
            <a:r>
              <a:rPr lang="en-US" dirty="0" err="1" smtClean="0"/>
              <a:t>interation</a:t>
            </a:r>
            <a:r>
              <a:rPr lang="en-US" dirty="0" smtClean="0"/>
              <a:t>.</a:t>
            </a:r>
            <a:endParaRPr lang="en-US" dirty="0"/>
          </a:p>
        </p:txBody>
      </p:sp>
    </p:spTree>
    <p:extLst>
      <p:ext uri="{BB962C8B-B14F-4D97-AF65-F5344CB8AC3E}">
        <p14:creationId xmlns:p14="http://schemas.microsoft.com/office/powerpoint/2010/main" val="3793167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r>
              <a:rPr lang="en-US" b="1" dirty="0" smtClean="0"/>
              <a:t>RABBITMQ</a:t>
            </a:r>
            <a:endParaRPr lang="en-US" b="1" dirty="0"/>
          </a:p>
          <a:p>
            <a:endParaRPr lang="en-US" dirty="0" smtClean="0"/>
          </a:p>
          <a:p>
            <a:pPr marL="0" indent="0">
              <a:buNone/>
            </a:pPr>
            <a:r>
              <a:rPr lang="en-US" dirty="0" smtClean="0"/>
              <a:t>   &lt;&lt;&lt;DIAGRAM&gt;&gt;&gt;</a:t>
            </a:r>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13</a:t>
            </a:fld>
            <a:endParaRPr lang="en-US" dirty="0"/>
          </a:p>
        </p:txBody>
      </p:sp>
      <p:sp>
        <p:nvSpPr>
          <p:cNvPr id="4" name="Title 3"/>
          <p:cNvSpPr>
            <a:spLocks noGrp="1"/>
          </p:cNvSpPr>
          <p:nvPr>
            <p:ph type="title"/>
          </p:nvPr>
        </p:nvSpPr>
        <p:spPr/>
        <p:txBody>
          <a:bodyPr/>
          <a:lstStyle/>
          <a:p>
            <a:r>
              <a:rPr lang="en-US" dirty="0" smtClean="0"/>
              <a:t>The SECOND </a:t>
            </a:r>
            <a:r>
              <a:rPr lang="en-US" dirty="0" err="1" smtClean="0"/>
              <a:t>interation</a:t>
            </a:r>
            <a:r>
              <a:rPr lang="en-US" dirty="0" smtClean="0"/>
              <a:t>.</a:t>
            </a:r>
            <a:endParaRPr lang="en-US" dirty="0"/>
          </a:p>
        </p:txBody>
      </p:sp>
    </p:spTree>
    <p:extLst>
      <p:ext uri="{BB962C8B-B14F-4D97-AF65-F5344CB8AC3E}">
        <p14:creationId xmlns:p14="http://schemas.microsoft.com/office/powerpoint/2010/main" val="2981741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r>
              <a:rPr lang="en-US" b="1" dirty="0" smtClean="0"/>
              <a:t>RABBITMQ -&gt; DUMB COMPUTE.</a:t>
            </a:r>
            <a:endParaRPr lang="en-US" b="1" dirty="0"/>
          </a:p>
          <a:p>
            <a:endParaRPr lang="en-US" dirty="0" smtClean="0"/>
          </a:p>
          <a:p>
            <a:pPr marL="0" indent="0">
              <a:buNone/>
            </a:pPr>
            <a:r>
              <a:rPr lang="en-US" dirty="0" smtClean="0"/>
              <a:t>Getting the nodes to accept any workload.</a:t>
            </a:r>
          </a:p>
          <a:p>
            <a:pPr marL="0" indent="0">
              <a:buNone/>
            </a:pPr>
            <a:endParaRPr lang="en-US" b="1" dirty="0" smtClean="0"/>
          </a:p>
          <a:p>
            <a:pPr marL="0" indent="0">
              <a:buNone/>
            </a:pPr>
            <a:r>
              <a:rPr lang="en-US" b="1" dirty="0" smtClean="0"/>
              <a:t>HURDLES.</a:t>
            </a:r>
          </a:p>
          <a:p>
            <a:pPr marL="0" indent="0">
              <a:buNone/>
            </a:pPr>
            <a:endParaRPr lang="en-US" dirty="0" smtClean="0"/>
          </a:p>
          <a:p>
            <a:pPr marL="0" indent="0">
              <a:buNone/>
            </a:pPr>
            <a:r>
              <a:rPr lang="en-US" dirty="0" smtClean="0"/>
              <a:t>Custom </a:t>
            </a:r>
            <a:r>
              <a:rPr lang="en-US" dirty="0"/>
              <a:t>C</a:t>
            </a:r>
            <a:r>
              <a:rPr lang="en-US" dirty="0" smtClean="0"/>
              <a:t>ode / Disk / Complexity </a:t>
            </a:r>
          </a:p>
        </p:txBody>
      </p:sp>
      <p:sp>
        <p:nvSpPr>
          <p:cNvPr id="3" name="Slide Number Placeholder 2"/>
          <p:cNvSpPr>
            <a:spLocks noGrp="1"/>
          </p:cNvSpPr>
          <p:nvPr>
            <p:ph type="sldNum" sz="quarter" idx="11"/>
          </p:nvPr>
        </p:nvSpPr>
        <p:spPr/>
        <p:txBody>
          <a:bodyPr/>
          <a:lstStyle/>
          <a:p>
            <a:fld id="{80FD2966-82A5-EC4C-A868-B49E8DA30B24}" type="slidenum">
              <a:rPr lang="en-US" smtClean="0"/>
              <a:pPr/>
              <a:t>14</a:t>
            </a:fld>
            <a:endParaRPr lang="en-US" dirty="0"/>
          </a:p>
        </p:txBody>
      </p:sp>
      <p:sp>
        <p:nvSpPr>
          <p:cNvPr id="4" name="Title 3"/>
          <p:cNvSpPr>
            <a:spLocks noGrp="1"/>
          </p:cNvSpPr>
          <p:nvPr>
            <p:ph type="title"/>
          </p:nvPr>
        </p:nvSpPr>
        <p:spPr/>
        <p:txBody>
          <a:bodyPr/>
          <a:lstStyle/>
          <a:p>
            <a:r>
              <a:rPr lang="en-US" dirty="0" smtClean="0"/>
              <a:t>The THIRD </a:t>
            </a:r>
            <a:r>
              <a:rPr lang="en-US" dirty="0" err="1" smtClean="0"/>
              <a:t>ItERATION</a:t>
            </a:r>
            <a:r>
              <a:rPr lang="en-US" dirty="0"/>
              <a:t> </a:t>
            </a:r>
            <a:r>
              <a:rPr lang="en-US" dirty="0" smtClean="0"/>
              <a:t>(In progress)</a:t>
            </a:r>
            <a:endParaRPr lang="en-US" dirty="0"/>
          </a:p>
        </p:txBody>
      </p:sp>
    </p:spTree>
    <p:extLst>
      <p:ext uri="{BB962C8B-B14F-4D97-AF65-F5344CB8AC3E}">
        <p14:creationId xmlns:p14="http://schemas.microsoft.com/office/powerpoint/2010/main" val="40570618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endParaRPr lang="en-US" dirty="0"/>
          </a:p>
          <a:p>
            <a:endParaRPr lang="en-US" dirty="0" smtClean="0"/>
          </a:p>
          <a:p>
            <a:pPr marL="0" indent="0">
              <a:buNone/>
            </a:pPr>
            <a:endParaRPr lang="en-US" dirty="0" smtClean="0"/>
          </a:p>
          <a:p>
            <a:r>
              <a:rPr lang="en-US" dirty="0" smtClean="0"/>
              <a:t>The </a:t>
            </a:r>
            <a:r>
              <a:rPr lang="en-US" dirty="0"/>
              <a:t>Dell 720’s (x cores</a:t>
            </a:r>
            <a:r>
              <a:rPr lang="en-US" dirty="0" smtClean="0"/>
              <a:t>)</a:t>
            </a:r>
          </a:p>
          <a:p>
            <a:r>
              <a:rPr lang="en-US" dirty="0" smtClean="0"/>
              <a:t>More connectivity -&gt; Nimble.</a:t>
            </a:r>
          </a:p>
          <a:p>
            <a:r>
              <a:rPr lang="en-US" dirty="0" smtClean="0"/>
              <a:t>10GB Ethernet.</a:t>
            </a:r>
          </a:p>
          <a:p>
            <a:r>
              <a:rPr lang="en-US" dirty="0"/>
              <a:t>Pre-Submit</a:t>
            </a:r>
          </a:p>
          <a:p>
            <a:endParaRPr lang="en-US" dirty="0" smtClean="0"/>
          </a:p>
          <a:p>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15</a:t>
            </a:fld>
            <a:endParaRPr lang="en-US" dirty="0"/>
          </a:p>
        </p:txBody>
      </p:sp>
      <p:sp>
        <p:nvSpPr>
          <p:cNvPr id="4" name="Title 3"/>
          <p:cNvSpPr>
            <a:spLocks noGrp="1"/>
          </p:cNvSpPr>
          <p:nvPr>
            <p:ph type="title"/>
          </p:nvPr>
        </p:nvSpPr>
        <p:spPr/>
        <p:txBody>
          <a:bodyPr/>
          <a:lstStyle/>
          <a:p>
            <a:r>
              <a:rPr lang="en-US" dirty="0" smtClean="0"/>
              <a:t>A present from Cambridge.</a:t>
            </a:r>
            <a:endParaRPr lang="en-US" dirty="0"/>
          </a:p>
        </p:txBody>
      </p:sp>
    </p:spTree>
    <p:extLst>
      <p:ext uri="{BB962C8B-B14F-4D97-AF65-F5344CB8AC3E}">
        <p14:creationId xmlns:p14="http://schemas.microsoft.com/office/powerpoint/2010/main" val="34067625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endParaRPr lang="en-US" dirty="0"/>
          </a:p>
          <a:p>
            <a:endParaRPr lang="en-US" dirty="0" smtClean="0"/>
          </a:p>
          <a:p>
            <a:pPr marL="0" indent="0">
              <a:buNone/>
            </a:pPr>
            <a:endParaRPr lang="en-US" dirty="0" smtClean="0"/>
          </a:p>
          <a:p>
            <a:r>
              <a:rPr lang="en-US" dirty="0" smtClean="0"/>
              <a:t>The </a:t>
            </a:r>
            <a:r>
              <a:rPr lang="en-US" dirty="0"/>
              <a:t>Dell 720’s (x cores</a:t>
            </a:r>
            <a:r>
              <a:rPr lang="en-US" dirty="0" smtClean="0"/>
              <a:t>)</a:t>
            </a:r>
          </a:p>
          <a:p>
            <a:r>
              <a:rPr lang="en-US" dirty="0" smtClean="0"/>
              <a:t>More connectivity -&gt; Nimble.</a:t>
            </a:r>
          </a:p>
          <a:p>
            <a:r>
              <a:rPr lang="en-US" dirty="0" smtClean="0"/>
              <a:t>10GB Ethernet.</a:t>
            </a:r>
          </a:p>
          <a:p>
            <a:r>
              <a:rPr lang="en-US" dirty="0"/>
              <a:t>Pre-Submit</a:t>
            </a:r>
          </a:p>
          <a:p>
            <a:endParaRPr lang="en-US" dirty="0" smtClean="0"/>
          </a:p>
          <a:p>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16</a:t>
            </a:fld>
            <a:endParaRPr lang="en-US" dirty="0"/>
          </a:p>
        </p:txBody>
      </p:sp>
      <p:sp>
        <p:nvSpPr>
          <p:cNvPr id="4" name="Title 3"/>
          <p:cNvSpPr>
            <a:spLocks noGrp="1"/>
          </p:cNvSpPr>
          <p:nvPr>
            <p:ph type="title"/>
          </p:nvPr>
        </p:nvSpPr>
        <p:spPr/>
        <p:txBody>
          <a:bodyPr/>
          <a:lstStyle/>
          <a:p>
            <a:r>
              <a:rPr lang="en-US" dirty="0" smtClean="0"/>
              <a:t>A present from Cambridge.</a:t>
            </a:r>
            <a:endParaRPr lang="en-US" dirty="0"/>
          </a:p>
        </p:txBody>
      </p:sp>
    </p:spTree>
    <p:extLst>
      <p:ext uri="{BB962C8B-B14F-4D97-AF65-F5344CB8AC3E}">
        <p14:creationId xmlns:p14="http://schemas.microsoft.com/office/powerpoint/2010/main" val="31234532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endParaRPr lang="en-US" dirty="0"/>
          </a:p>
          <a:p>
            <a:endParaRPr lang="en-US" dirty="0" smtClean="0"/>
          </a:p>
          <a:p>
            <a:pPr marL="0" indent="0">
              <a:buNone/>
            </a:pPr>
            <a:endParaRPr lang="en-US" dirty="0" smtClean="0"/>
          </a:p>
          <a:p>
            <a:r>
              <a:rPr lang="en-US" dirty="0" err="1" smtClean="0"/>
              <a:t>RamDisks</a:t>
            </a:r>
            <a:r>
              <a:rPr lang="en-US" dirty="0" smtClean="0"/>
              <a:t> for cache (iSCSI </a:t>
            </a:r>
            <a:r>
              <a:rPr lang="en-US" dirty="0" err="1" smtClean="0"/>
              <a:t>VDisks</a:t>
            </a:r>
            <a:r>
              <a:rPr lang="en-US" dirty="0" smtClean="0"/>
              <a:t> / 3</a:t>
            </a:r>
            <a:r>
              <a:rPr lang="en-US" baseline="30000" dirty="0" smtClean="0"/>
              <a:t>rd</a:t>
            </a:r>
            <a:r>
              <a:rPr lang="en-US" dirty="0" smtClean="0"/>
              <a:t> party)</a:t>
            </a:r>
          </a:p>
          <a:p>
            <a:r>
              <a:rPr lang="en-US" dirty="0" smtClean="0"/>
              <a:t>Using block for centralized storage.</a:t>
            </a:r>
          </a:p>
          <a:p>
            <a:r>
              <a:rPr lang="en-US" dirty="0" smtClean="0"/>
              <a:t>Using the </a:t>
            </a:r>
            <a:r>
              <a:rPr lang="en-US" dirty="0" err="1" smtClean="0"/>
              <a:t>Isilon</a:t>
            </a:r>
            <a:r>
              <a:rPr lang="en-US" dirty="0" smtClean="0"/>
              <a:t> for build.</a:t>
            </a:r>
          </a:p>
          <a:p>
            <a:r>
              <a:rPr lang="en-US" dirty="0" smtClean="0"/>
              <a:t>VM’s for build. </a:t>
            </a:r>
            <a:r>
              <a:rPr lang="en-US" dirty="0"/>
              <a:t>M</a:t>
            </a:r>
            <a:r>
              <a:rPr lang="en-US" dirty="0" smtClean="0"/>
              <a:t>anagement overheads -  old disks, use cases changing, machines being over or under spec.</a:t>
            </a:r>
          </a:p>
          <a:p>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17</a:t>
            </a:fld>
            <a:endParaRPr lang="en-US" dirty="0"/>
          </a:p>
        </p:txBody>
      </p:sp>
      <p:sp>
        <p:nvSpPr>
          <p:cNvPr id="4" name="Title 3"/>
          <p:cNvSpPr>
            <a:spLocks noGrp="1"/>
          </p:cNvSpPr>
          <p:nvPr>
            <p:ph type="title"/>
          </p:nvPr>
        </p:nvSpPr>
        <p:spPr/>
        <p:txBody>
          <a:bodyPr/>
          <a:lstStyle/>
          <a:p>
            <a:r>
              <a:rPr lang="en-US" dirty="0" smtClean="0"/>
              <a:t>What failed.</a:t>
            </a:r>
            <a:endParaRPr lang="en-US" dirty="0"/>
          </a:p>
        </p:txBody>
      </p:sp>
    </p:spTree>
    <p:extLst>
      <p:ext uri="{BB962C8B-B14F-4D97-AF65-F5344CB8AC3E}">
        <p14:creationId xmlns:p14="http://schemas.microsoft.com/office/powerpoint/2010/main" val="1769346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endParaRPr lang="en-US" dirty="0"/>
          </a:p>
          <a:p>
            <a:pPr marL="0" indent="0">
              <a:buNone/>
            </a:pPr>
            <a:endParaRPr lang="en-US" dirty="0" smtClean="0"/>
          </a:p>
          <a:p>
            <a:r>
              <a:rPr lang="en-US" dirty="0" smtClean="0"/>
              <a:t>Simple tools: </a:t>
            </a:r>
            <a:r>
              <a:rPr lang="en-US" dirty="0" err="1" smtClean="0"/>
              <a:t>Rsync</a:t>
            </a:r>
            <a:r>
              <a:rPr lang="en-US" dirty="0" smtClean="0"/>
              <a:t> multithreading</a:t>
            </a:r>
          </a:p>
          <a:p>
            <a:r>
              <a:rPr lang="en-US" dirty="0" smtClean="0"/>
              <a:t>Tarring in transport – Small file.</a:t>
            </a:r>
          </a:p>
          <a:p>
            <a:r>
              <a:rPr lang="en-US" dirty="0" err="1" smtClean="0"/>
              <a:t>RabbitMQ</a:t>
            </a:r>
            <a:r>
              <a:rPr lang="en-US" dirty="0" smtClean="0"/>
              <a:t> for brokering.</a:t>
            </a:r>
          </a:p>
          <a:p>
            <a:r>
              <a:rPr lang="en-US" dirty="0" smtClean="0"/>
              <a:t>Multithreading single threaded processes.</a:t>
            </a:r>
          </a:p>
          <a:p>
            <a:r>
              <a:rPr lang="en-US" dirty="0" smtClean="0"/>
              <a:t>Physical hardware.</a:t>
            </a:r>
          </a:p>
          <a:p>
            <a:r>
              <a:rPr lang="en-US" dirty="0" smtClean="0"/>
              <a:t>Virtualizing GPU’s.</a:t>
            </a:r>
          </a:p>
          <a:p>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18</a:t>
            </a:fld>
            <a:endParaRPr lang="en-US" dirty="0"/>
          </a:p>
        </p:txBody>
      </p:sp>
      <p:sp>
        <p:nvSpPr>
          <p:cNvPr id="4" name="Title 3"/>
          <p:cNvSpPr>
            <a:spLocks noGrp="1"/>
          </p:cNvSpPr>
          <p:nvPr>
            <p:ph type="title"/>
          </p:nvPr>
        </p:nvSpPr>
        <p:spPr/>
        <p:txBody>
          <a:bodyPr/>
          <a:lstStyle/>
          <a:p>
            <a:r>
              <a:rPr lang="en-US" dirty="0" smtClean="0"/>
              <a:t>What WORKED</a:t>
            </a:r>
            <a:endParaRPr lang="en-US" dirty="0"/>
          </a:p>
        </p:txBody>
      </p:sp>
    </p:spTree>
    <p:extLst>
      <p:ext uri="{BB962C8B-B14F-4D97-AF65-F5344CB8AC3E}">
        <p14:creationId xmlns:p14="http://schemas.microsoft.com/office/powerpoint/2010/main" val="29467852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endParaRPr lang="en-US" dirty="0"/>
          </a:p>
          <a:p>
            <a:endParaRPr lang="en-US" dirty="0" smtClean="0"/>
          </a:p>
          <a:p>
            <a:pPr marL="0" indent="0">
              <a:buNone/>
            </a:pPr>
            <a:endParaRPr lang="en-US" dirty="0" smtClean="0"/>
          </a:p>
          <a:p>
            <a:r>
              <a:rPr lang="en-US" sz="2000" dirty="0" smtClean="0"/>
              <a:t>More Resilience and concurrency in the build process.</a:t>
            </a:r>
          </a:p>
          <a:p>
            <a:r>
              <a:rPr lang="en-US" sz="2000" dirty="0" smtClean="0"/>
              <a:t>Texture </a:t>
            </a:r>
            <a:r>
              <a:rPr lang="en-US" sz="2000" dirty="0" err="1" smtClean="0"/>
              <a:t>shaders</a:t>
            </a:r>
            <a:r>
              <a:rPr lang="en-US" sz="2000" dirty="0" smtClean="0"/>
              <a:t> 20hrs -&gt; 1hr</a:t>
            </a:r>
          </a:p>
          <a:p>
            <a:r>
              <a:rPr lang="en-US" sz="2000" dirty="0" smtClean="0"/>
              <a:t>Build times ? - ?</a:t>
            </a:r>
          </a:p>
          <a:p>
            <a:r>
              <a:rPr lang="en-US" sz="2000" dirty="0" smtClean="0"/>
              <a:t>Package Building ? - ?</a:t>
            </a:r>
          </a:p>
          <a:p>
            <a:r>
              <a:rPr lang="en-US" sz="2000" dirty="0" smtClean="0"/>
              <a:t>Multithreading single threaded processes.</a:t>
            </a:r>
          </a:p>
          <a:p>
            <a:r>
              <a:rPr lang="en-US" sz="2000" dirty="0" smtClean="0"/>
              <a:t>QA Wait times ? -? </a:t>
            </a:r>
          </a:p>
          <a:p>
            <a:r>
              <a:rPr lang="en-US" sz="2000" dirty="0" smtClean="0"/>
              <a:t>Pre-submit and similar advantages?</a:t>
            </a:r>
          </a:p>
          <a:p>
            <a:endParaRPr lang="en-US" dirty="0" smtClean="0"/>
          </a:p>
          <a:p>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19</a:t>
            </a:fld>
            <a:endParaRPr lang="en-US" dirty="0"/>
          </a:p>
        </p:txBody>
      </p:sp>
      <p:sp>
        <p:nvSpPr>
          <p:cNvPr id="4" name="Title 3"/>
          <p:cNvSpPr>
            <a:spLocks noGrp="1"/>
          </p:cNvSpPr>
          <p:nvPr>
            <p:ph type="title"/>
          </p:nvPr>
        </p:nvSpPr>
        <p:spPr/>
        <p:txBody>
          <a:bodyPr/>
          <a:lstStyle/>
          <a:p>
            <a:r>
              <a:rPr lang="en-US" dirty="0" smtClean="0"/>
              <a:t>RESULTS</a:t>
            </a:r>
            <a:endParaRPr lang="en-US" dirty="0"/>
          </a:p>
        </p:txBody>
      </p:sp>
    </p:spTree>
    <p:extLst>
      <p:ext uri="{BB962C8B-B14F-4D97-AF65-F5344CB8AC3E}">
        <p14:creationId xmlns:p14="http://schemas.microsoft.com/office/powerpoint/2010/main" val="2505395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pPr marL="0" indent="0">
              <a:buNone/>
            </a:pPr>
            <a:r>
              <a:rPr lang="en-US" dirty="0" smtClean="0"/>
              <a:t>Some stuff we noticed along the way.</a:t>
            </a:r>
          </a:p>
          <a:p>
            <a:endParaRPr lang="en-US" dirty="0"/>
          </a:p>
          <a:p>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20</a:t>
            </a:fld>
            <a:endParaRPr lang="en-US" dirty="0"/>
          </a:p>
        </p:txBody>
      </p:sp>
      <p:sp>
        <p:nvSpPr>
          <p:cNvPr id="4" name="Title 3"/>
          <p:cNvSpPr>
            <a:spLocks noGrp="1"/>
          </p:cNvSpPr>
          <p:nvPr>
            <p:ph type="title"/>
          </p:nvPr>
        </p:nvSpPr>
        <p:spPr/>
        <p:txBody>
          <a:bodyPr/>
          <a:lstStyle/>
          <a:p>
            <a:r>
              <a:rPr lang="en-US" dirty="0" smtClean="0"/>
              <a:t>Some FINDINGS…</a:t>
            </a:r>
            <a:endParaRPr lang="en-US" dirty="0"/>
          </a:p>
        </p:txBody>
      </p:sp>
    </p:spTree>
    <p:extLst>
      <p:ext uri="{BB962C8B-B14F-4D97-AF65-F5344CB8AC3E}">
        <p14:creationId xmlns:p14="http://schemas.microsoft.com/office/powerpoint/2010/main" val="28320949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endParaRPr lang="en-US" dirty="0"/>
          </a:p>
          <a:p>
            <a:endParaRPr lang="en-US" dirty="0" smtClean="0"/>
          </a:p>
          <a:p>
            <a:pPr marL="0" indent="0">
              <a:buNone/>
            </a:pPr>
            <a:endParaRPr lang="en-US" dirty="0" smtClean="0"/>
          </a:p>
          <a:p>
            <a:r>
              <a:rPr lang="en-US" sz="2000" dirty="0" smtClean="0"/>
              <a:t>More instances with less cores VS Less instances and more cores.</a:t>
            </a:r>
          </a:p>
          <a:p>
            <a:endParaRPr lang="en-US" dirty="0" smtClean="0"/>
          </a:p>
          <a:p>
            <a:r>
              <a:rPr lang="en-US" dirty="0" smtClean="0"/>
              <a:t>&lt;&lt;&lt;Diagram to explain this &gt;&gt;&gt;</a:t>
            </a:r>
          </a:p>
          <a:p>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21</a:t>
            </a:fld>
            <a:endParaRPr lang="en-US" dirty="0"/>
          </a:p>
        </p:txBody>
      </p:sp>
      <p:sp>
        <p:nvSpPr>
          <p:cNvPr id="4" name="Title 3"/>
          <p:cNvSpPr>
            <a:spLocks noGrp="1"/>
          </p:cNvSpPr>
          <p:nvPr>
            <p:ph type="title"/>
          </p:nvPr>
        </p:nvSpPr>
        <p:spPr/>
        <p:txBody>
          <a:bodyPr/>
          <a:lstStyle/>
          <a:p>
            <a:r>
              <a:rPr lang="en-US" dirty="0" smtClean="0"/>
              <a:t>Why SMALLER CAN be </a:t>
            </a:r>
            <a:r>
              <a:rPr lang="en-US" dirty="0" err="1" smtClean="0"/>
              <a:t>BETTEr</a:t>
            </a:r>
            <a:r>
              <a:rPr lang="en-US" dirty="0" smtClean="0"/>
              <a:t>…</a:t>
            </a:r>
            <a:endParaRPr lang="en-US" dirty="0"/>
          </a:p>
        </p:txBody>
      </p:sp>
    </p:spTree>
    <p:extLst>
      <p:ext uri="{BB962C8B-B14F-4D97-AF65-F5344CB8AC3E}">
        <p14:creationId xmlns:p14="http://schemas.microsoft.com/office/powerpoint/2010/main" val="25596234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endParaRPr lang="en-US" dirty="0"/>
          </a:p>
          <a:p>
            <a:endParaRPr lang="en-US" dirty="0" smtClean="0"/>
          </a:p>
          <a:p>
            <a:pPr marL="0" indent="0">
              <a:buNone/>
            </a:pPr>
            <a:endParaRPr lang="en-US" dirty="0" smtClean="0"/>
          </a:p>
          <a:p>
            <a:pPr marL="0" indent="0">
              <a:buNone/>
            </a:pPr>
            <a:endParaRPr lang="en-US" dirty="0" smtClean="0"/>
          </a:p>
          <a:p>
            <a:pPr marL="0" indent="0">
              <a:buNone/>
            </a:pPr>
            <a:endParaRPr lang="en-US" dirty="0" smtClean="0"/>
          </a:p>
          <a:p>
            <a:r>
              <a:rPr lang="en-US" sz="2000" dirty="0" smtClean="0"/>
              <a:t>Their pretty</a:t>
            </a:r>
          </a:p>
          <a:p>
            <a:r>
              <a:rPr lang="en-US" sz="2000" dirty="0" smtClean="0"/>
              <a:t>They help to breakdown the pipeline into smaller services</a:t>
            </a:r>
          </a:p>
          <a:p>
            <a:r>
              <a:rPr lang="en-US" sz="2000" dirty="0" smtClean="0"/>
              <a:t>They give </a:t>
            </a:r>
            <a:r>
              <a:rPr lang="en-US" sz="2000" dirty="0" err="1" smtClean="0"/>
              <a:t>visability</a:t>
            </a:r>
            <a:r>
              <a:rPr lang="en-US" sz="2000" dirty="0" smtClean="0"/>
              <a:t> of invisible things</a:t>
            </a:r>
          </a:p>
          <a:p>
            <a:r>
              <a:rPr lang="en-US" sz="2000" dirty="0" smtClean="0"/>
              <a:t>They help troubleshoot</a:t>
            </a:r>
          </a:p>
          <a:p>
            <a:r>
              <a:rPr lang="en-US" sz="2000" dirty="0" smtClean="0"/>
              <a:t>They help make informed decisions around purchase</a:t>
            </a:r>
          </a:p>
          <a:p>
            <a:r>
              <a:rPr lang="en-US" sz="2000" dirty="0" smtClean="0"/>
              <a:t>Trends</a:t>
            </a:r>
          </a:p>
          <a:p>
            <a:r>
              <a:rPr lang="en-US" sz="2000" dirty="0" smtClean="0"/>
              <a:t>Why not use </a:t>
            </a:r>
            <a:r>
              <a:rPr lang="en-US" sz="2000" dirty="0" err="1" smtClean="0"/>
              <a:t>Zabbix</a:t>
            </a:r>
            <a:r>
              <a:rPr lang="en-US" sz="2000" dirty="0" smtClean="0"/>
              <a:t>?</a:t>
            </a:r>
          </a:p>
          <a:p>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22</a:t>
            </a:fld>
            <a:endParaRPr lang="en-US" dirty="0"/>
          </a:p>
        </p:txBody>
      </p:sp>
      <p:sp>
        <p:nvSpPr>
          <p:cNvPr id="4" name="Title 3"/>
          <p:cNvSpPr>
            <a:spLocks noGrp="1"/>
          </p:cNvSpPr>
          <p:nvPr>
            <p:ph type="title"/>
          </p:nvPr>
        </p:nvSpPr>
        <p:spPr/>
        <p:txBody>
          <a:bodyPr/>
          <a:lstStyle/>
          <a:p>
            <a:r>
              <a:rPr lang="en-US" dirty="0" smtClean="0"/>
              <a:t>The importance of metrics</a:t>
            </a:r>
            <a:endParaRPr lang="en-US" dirty="0"/>
          </a:p>
        </p:txBody>
      </p:sp>
    </p:spTree>
    <p:extLst>
      <p:ext uri="{BB962C8B-B14F-4D97-AF65-F5344CB8AC3E}">
        <p14:creationId xmlns:p14="http://schemas.microsoft.com/office/powerpoint/2010/main" val="9889801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pPr marL="0" indent="0">
              <a:buNone/>
            </a:pPr>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23</a:t>
            </a:fld>
            <a:endParaRPr lang="en-US" dirty="0"/>
          </a:p>
        </p:txBody>
      </p:sp>
      <p:sp>
        <p:nvSpPr>
          <p:cNvPr id="4" name="Title 3"/>
          <p:cNvSpPr>
            <a:spLocks noGrp="1"/>
          </p:cNvSpPr>
          <p:nvPr>
            <p:ph type="title"/>
          </p:nvPr>
        </p:nvSpPr>
        <p:spPr/>
        <p:txBody>
          <a:bodyPr/>
          <a:lstStyle/>
          <a:p>
            <a:r>
              <a:rPr lang="en-US" dirty="0" smtClean="0"/>
              <a:t>½ </a:t>
            </a:r>
            <a:r>
              <a:rPr lang="en-US" dirty="0" err="1" smtClean="0"/>
              <a:t>t.i.c.k</a:t>
            </a:r>
            <a:r>
              <a:rPr lang="en-US" dirty="0" smtClean="0"/>
              <a:t> stack with </a:t>
            </a:r>
            <a:r>
              <a:rPr lang="en-US" dirty="0" err="1" smtClean="0"/>
              <a:t>Grafana</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8514" y="850985"/>
            <a:ext cx="4939145" cy="3880757"/>
          </a:xfrm>
          <a:prstGeom prst="rect">
            <a:avLst/>
          </a:prstGeom>
        </p:spPr>
      </p:pic>
      <p:pic>
        <p:nvPicPr>
          <p:cNvPr id="8" name="Picture 7"/>
          <p:cNvPicPr>
            <a:picLocks noChangeAspect="1"/>
          </p:cNvPicPr>
          <p:nvPr/>
        </p:nvPicPr>
        <p:blipFill>
          <a:blip r:embed="rId3"/>
          <a:stretch>
            <a:fillRect/>
          </a:stretch>
        </p:blipFill>
        <p:spPr>
          <a:xfrm>
            <a:off x="6832838" y="1625755"/>
            <a:ext cx="1904762" cy="1895238"/>
          </a:xfrm>
          <a:prstGeom prst="rect">
            <a:avLst/>
          </a:prstGeom>
        </p:spPr>
      </p:pic>
      <p:pic>
        <p:nvPicPr>
          <p:cNvPr id="10" name="Picture 9"/>
          <p:cNvPicPr>
            <a:picLocks noChangeAspect="1"/>
          </p:cNvPicPr>
          <p:nvPr/>
        </p:nvPicPr>
        <p:blipFill>
          <a:blip r:embed="rId4"/>
          <a:stretch>
            <a:fillRect/>
          </a:stretch>
        </p:blipFill>
        <p:spPr>
          <a:xfrm>
            <a:off x="6377659" y="2271721"/>
            <a:ext cx="200000" cy="142857"/>
          </a:xfrm>
          <a:prstGeom prst="rect">
            <a:avLst/>
          </a:prstGeom>
        </p:spPr>
      </p:pic>
    </p:spTree>
    <p:extLst>
      <p:ext uri="{BB962C8B-B14F-4D97-AF65-F5344CB8AC3E}">
        <p14:creationId xmlns:p14="http://schemas.microsoft.com/office/powerpoint/2010/main" val="41578212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pPr marL="0" indent="0">
              <a:buNone/>
            </a:pPr>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24</a:t>
            </a:fld>
            <a:endParaRPr lang="en-US" dirty="0"/>
          </a:p>
        </p:txBody>
      </p:sp>
      <p:sp>
        <p:nvSpPr>
          <p:cNvPr id="4" name="Title 3"/>
          <p:cNvSpPr>
            <a:spLocks noGrp="1"/>
          </p:cNvSpPr>
          <p:nvPr>
            <p:ph type="title"/>
          </p:nvPr>
        </p:nvSpPr>
        <p:spPr/>
        <p:txBody>
          <a:bodyPr/>
          <a:lstStyle/>
          <a:p>
            <a:r>
              <a:rPr lang="en-US" dirty="0" smtClean="0"/>
              <a:t>½ </a:t>
            </a:r>
            <a:r>
              <a:rPr lang="en-US" dirty="0" err="1" smtClean="0"/>
              <a:t>t.i.c.k</a:t>
            </a:r>
            <a:r>
              <a:rPr lang="en-US" dirty="0" smtClean="0"/>
              <a:t> stack with </a:t>
            </a:r>
            <a:r>
              <a:rPr lang="en-US" dirty="0" err="1" smtClean="0"/>
              <a:t>Grafana</a:t>
            </a:r>
            <a:endParaRPr lang="en-US" dirty="0"/>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050" y="867223"/>
            <a:ext cx="7208563" cy="4187377"/>
          </a:xfrm>
          <a:prstGeom prst="rect">
            <a:avLst/>
          </a:prstGeom>
        </p:spPr>
      </p:pic>
    </p:spTree>
    <p:extLst>
      <p:ext uri="{BB962C8B-B14F-4D97-AF65-F5344CB8AC3E}">
        <p14:creationId xmlns:p14="http://schemas.microsoft.com/office/powerpoint/2010/main" val="14936998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r>
              <a:rPr lang="en-US" sz="2000" dirty="0" smtClean="0"/>
              <a:t>How do we find bottlenecks?</a:t>
            </a:r>
          </a:p>
          <a:p>
            <a:r>
              <a:rPr lang="en-US" sz="2000" dirty="0" smtClean="0"/>
              <a:t>&lt;&lt;diagram&gt;&gt;</a:t>
            </a:r>
          </a:p>
          <a:p>
            <a:endParaRPr lang="en-US" sz="2000" dirty="0"/>
          </a:p>
          <a:p>
            <a:r>
              <a:rPr lang="en-US" sz="2000" dirty="0" smtClean="0"/>
              <a:t>How do we troubleshoot them?</a:t>
            </a:r>
          </a:p>
          <a:p>
            <a:r>
              <a:rPr lang="en-US" sz="2000" dirty="0" smtClean="0"/>
              <a:t>&lt;&lt;diagram&gt;&gt;</a:t>
            </a:r>
          </a:p>
          <a:p>
            <a:endParaRPr lang="en-US" sz="2000" dirty="0" smtClean="0"/>
          </a:p>
          <a:p>
            <a:endParaRPr lang="en-US" sz="2000" dirty="0" smtClean="0"/>
          </a:p>
          <a:p>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25</a:t>
            </a:fld>
            <a:endParaRPr lang="en-US" dirty="0"/>
          </a:p>
        </p:txBody>
      </p:sp>
      <p:sp>
        <p:nvSpPr>
          <p:cNvPr id="4" name="Title 3"/>
          <p:cNvSpPr>
            <a:spLocks noGrp="1"/>
          </p:cNvSpPr>
          <p:nvPr>
            <p:ph type="title"/>
          </p:nvPr>
        </p:nvSpPr>
        <p:spPr/>
        <p:txBody>
          <a:bodyPr/>
          <a:lstStyle/>
          <a:p>
            <a:r>
              <a:rPr lang="en-US" dirty="0" smtClean="0"/>
              <a:t>Bottlenecks &amp; Troubleshooting</a:t>
            </a:r>
            <a:endParaRPr lang="en-US" dirty="0"/>
          </a:p>
        </p:txBody>
      </p:sp>
    </p:spTree>
    <p:extLst>
      <p:ext uri="{BB962C8B-B14F-4D97-AF65-F5344CB8AC3E}">
        <p14:creationId xmlns:p14="http://schemas.microsoft.com/office/powerpoint/2010/main" val="25272995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pPr marL="0" indent="0">
              <a:buNone/>
            </a:pPr>
            <a:endParaRPr lang="en-US" dirty="0" smtClean="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r>
              <a:rPr lang="en-US" sz="2000" dirty="0" smtClean="0"/>
              <a:t>Slides of current dashboards.</a:t>
            </a:r>
          </a:p>
          <a:p>
            <a:r>
              <a:rPr lang="en-US" sz="2000" dirty="0" smtClean="0"/>
              <a:t>Render </a:t>
            </a:r>
          </a:p>
          <a:p>
            <a:r>
              <a:rPr lang="en-US" sz="2000" dirty="0" smtClean="0"/>
              <a:t>SMW </a:t>
            </a:r>
            <a:r>
              <a:rPr lang="en-US" sz="2000" dirty="0" err="1" smtClean="0"/>
              <a:t>BuildFarm</a:t>
            </a:r>
            <a:endParaRPr lang="en-US" sz="2000" dirty="0" smtClean="0"/>
          </a:p>
          <a:p>
            <a:r>
              <a:rPr lang="en-US" sz="2000" dirty="0" smtClean="0"/>
              <a:t>Dell </a:t>
            </a:r>
            <a:r>
              <a:rPr lang="en-US" sz="2000" dirty="0" err="1" smtClean="0"/>
              <a:t>BuildFarm</a:t>
            </a:r>
            <a:endParaRPr lang="en-US" sz="2000" dirty="0" smtClean="0"/>
          </a:p>
          <a:p>
            <a:r>
              <a:rPr lang="en-US" sz="2000" dirty="0" smtClean="0"/>
              <a:t>DART</a:t>
            </a:r>
          </a:p>
          <a:p>
            <a:r>
              <a:rPr lang="en-US" sz="2000" dirty="0" smtClean="0"/>
              <a:t>CASPER</a:t>
            </a:r>
          </a:p>
          <a:p>
            <a:r>
              <a:rPr lang="en-US" sz="2000" dirty="0" err="1" smtClean="0"/>
              <a:t>Isilon</a:t>
            </a:r>
            <a:endParaRPr lang="en-US" sz="2000" dirty="0" smtClean="0"/>
          </a:p>
          <a:p>
            <a:pPr marL="0" indent="0">
              <a:buNone/>
            </a:pPr>
            <a:endParaRPr lang="en-US" sz="2000" dirty="0" smtClean="0"/>
          </a:p>
          <a:p>
            <a:pPr marL="0" indent="0">
              <a:buNone/>
            </a:pPr>
            <a:r>
              <a:rPr lang="en-US" sz="2000" dirty="0" smtClean="0"/>
              <a:t>What are you looking at?</a:t>
            </a:r>
          </a:p>
          <a:p>
            <a:endParaRPr lang="en-US" sz="2000" dirty="0" smtClean="0"/>
          </a:p>
          <a:p>
            <a:endParaRPr lang="en-US" sz="2000" dirty="0" smtClean="0"/>
          </a:p>
          <a:p>
            <a:pPr marL="0" indent="0">
              <a:buNone/>
            </a:pPr>
            <a:endParaRPr lang="en-US" sz="2000" dirty="0" smtClean="0"/>
          </a:p>
          <a:p>
            <a:endParaRPr lang="en-US" sz="2000" dirty="0" smtClean="0"/>
          </a:p>
          <a:p>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26</a:t>
            </a:fld>
            <a:endParaRPr lang="en-US" dirty="0"/>
          </a:p>
        </p:txBody>
      </p:sp>
      <p:sp>
        <p:nvSpPr>
          <p:cNvPr id="4" name="Title 3"/>
          <p:cNvSpPr>
            <a:spLocks noGrp="1"/>
          </p:cNvSpPr>
          <p:nvPr>
            <p:ph type="title"/>
          </p:nvPr>
        </p:nvSpPr>
        <p:spPr/>
        <p:txBody>
          <a:bodyPr/>
          <a:lstStyle/>
          <a:p>
            <a:r>
              <a:rPr lang="en-US" dirty="0" smtClean="0"/>
              <a:t>Visualizing Metrics as Services</a:t>
            </a:r>
            <a:endParaRPr lang="en-US" dirty="0"/>
          </a:p>
        </p:txBody>
      </p:sp>
    </p:spTree>
    <p:extLst>
      <p:ext uri="{BB962C8B-B14F-4D97-AF65-F5344CB8AC3E}">
        <p14:creationId xmlns:p14="http://schemas.microsoft.com/office/powerpoint/2010/main" val="9081906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pPr marL="0" indent="0">
              <a:buNone/>
            </a:pPr>
            <a:endParaRPr lang="en-US" dirty="0" smtClean="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r>
              <a:rPr lang="en-US" sz="2000" dirty="0" smtClean="0"/>
              <a:t>Why should PDIT care it’s a DEV thing right?</a:t>
            </a:r>
          </a:p>
          <a:p>
            <a:pPr marL="0" indent="0">
              <a:buNone/>
            </a:pPr>
            <a:endParaRPr lang="en-US" sz="2000" dirty="0" smtClean="0"/>
          </a:p>
          <a:p>
            <a:r>
              <a:rPr lang="en-US" sz="2000" dirty="0" smtClean="0"/>
              <a:t>DART</a:t>
            </a:r>
          </a:p>
          <a:p>
            <a:r>
              <a:rPr lang="en-US" sz="2000" dirty="0" err="1" smtClean="0"/>
              <a:t>RabbitMQ</a:t>
            </a:r>
            <a:endParaRPr lang="en-US" sz="2000" dirty="0" smtClean="0"/>
          </a:p>
          <a:p>
            <a:r>
              <a:rPr lang="en-US" sz="2000" dirty="0" smtClean="0"/>
              <a:t>SMW Build</a:t>
            </a:r>
          </a:p>
          <a:p>
            <a:r>
              <a:rPr lang="en-US" sz="2000" dirty="0" smtClean="0"/>
              <a:t>Render</a:t>
            </a:r>
            <a:endParaRPr lang="en-US" sz="2000" dirty="0"/>
          </a:p>
          <a:p>
            <a:pPr marL="0" indent="0">
              <a:buNone/>
            </a:pPr>
            <a:endParaRPr lang="en-US" sz="2000" dirty="0" smtClean="0"/>
          </a:p>
          <a:p>
            <a:pPr marL="0" indent="0">
              <a:buNone/>
            </a:pPr>
            <a:endParaRPr lang="en-US" sz="2000" dirty="0" smtClean="0"/>
          </a:p>
          <a:p>
            <a:r>
              <a:rPr lang="en-US" sz="2000" dirty="0" smtClean="0"/>
              <a:t>Explain.</a:t>
            </a:r>
          </a:p>
          <a:p>
            <a:endParaRPr lang="en-US" sz="2000" dirty="0" smtClean="0"/>
          </a:p>
          <a:p>
            <a:pPr marL="0" indent="0">
              <a:buNone/>
            </a:pPr>
            <a:endParaRPr lang="en-US" sz="2000" dirty="0" smtClean="0"/>
          </a:p>
          <a:p>
            <a:endParaRPr lang="en-US" sz="2000" dirty="0" smtClean="0"/>
          </a:p>
          <a:p>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27</a:t>
            </a:fld>
            <a:endParaRPr lang="en-US" dirty="0"/>
          </a:p>
        </p:txBody>
      </p:sp>
      <p:sp>
        <p:nvSpPr>
          <p:cNvPr id="4" name="Title 3"/>
          <p:cNvSpPr>
            <a:spLocks noGrp="1"/>
          </p:cNvSpPr>
          <p:nvPr>
            <p:ph type="title"/>
          </p:nvPr>
        </p:nvSpPr>
        <p:spPr/>
        <p:txBody>
          <a:bodyPr/>
          <a:lstStyle/>
          <a:p>
            <a:r>
              <a:rPr lang="en-US" dirty="0" smtClean="0"/>
              <a:t>Overlaying Annotations</a:t>
            </a:r>
            <a:endParaRPr lang="en-US" dirty="0"/>
          </a:p>
        </p:txBody>
      </p:sp>
    </p:spTree>
    <p:extLst>
      <p:ext uri="{BB962C8B-B14F-4D97-AF65-F5344CB8AC3E}">
        <p14:creationId xmlns:p14="http://schemas.microsoft.com/office/powerpoint/2010/main" val="14827013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pPr marL="0" indent="0">
              <a:buNone/>
            </a:pPr>
            <a:endParaRPr lang="en-US" dirty="0" smtClean="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r>
              <a:rPr lang="en-US" sz="2000" dirty="0" smtClean="0"/>
              <a:t>CHEF.</a:t>
            </a:r>
          </a:p>
          <a:p>
            <a:r>
              <a:rPr lang="en-US" sz="2000" dirty="0" smtClean="0"/>
              <a:t>Terraform/Vagrant/</a:t>
            </a:r>
            <a:r>
              <a:rPr lang="en-US" sz="2000" dirty="0" err="1" smtClean="0"/>
              <a:t>Ansible</a:t>
            </a:r>
            <a:r>
              <a:rPr lang="en-US" sz="2000" dirty="0" smtClean="0"/>
              <a:t>/Packer</a:t>
            </a:r>
          </a:p>
          <a:p>
            <a:r>
              <a:rPr lang="en-US" sz="2000" dirty="0" smtClean="0"/>
              <a:t>BASH / IPMI CLI / </a:t>
            </a:r>
            <a:r>
              <a:rPr lang="en-US" sz="2000" dirty="0" err="1" smtClean="0"/>
              <a:t>Powershell</a:t>
            </a:r>
            <a:r>
              <a:rPr lang="en-US" sz="2000" dirty="0" smtClean="0"/>
              <a:t> (Custom Scripts)</a:t>
            </a:r>
          </a:p>
          <a:p>
            <a:r>
              <a:rPr lang="en-US" sz="2000" dirty="0" smtClean="0"/>
              <a:t>Docker [Guacamole, </a:t>
            </a:r>
            <a:r>
              <a:rPr lang="en-US" sz="2000" dirty="0" err="1" smtClean="0"/>
              <a:t>RabbitMQ</a:t>
            </a:r>
            <a:r>
              <a:rPr lang="en-US" sz="2000" dirty="0" smtClean="0"/>
              <a:t>, Perforce, Apache</a:t>
            </a:r>
          </a:p>
          <a:p>
            <a:r>
              <a:rPr lang="en-US" sz="2000" dirty="0" smtClean="0"/>
              <a:t>Collectors, Jenkins, Dabbling of forcing concurrency of single threaded processes via containerization.]</a:t>
            </a:r>
          </a:p>
          <a:p>
            <a:pPr marL="0" indent="0">
              <a:buNone/>
            </a:pPr>
            <a:endParaRPr lang="en-US" sz="2000" dirty="0" smtClean="0"/>
          </a:p>
          <a:p>
            <a:pPr marL="0" indent="0">
              <a:buNone/>
            </a:pPr>
            <a:endParaRPr lang="en-US" sz="2000" dirty="0" smtClean="0"/>
          </a:p>
          <a:p>
            <a:endParaRPr lang="en-US" sz="2000" dirty="0" smtClean="0"/>
          </a:p>
          <a:p>
            <a:pPr marL="0" indent="0">
              <a:buNone/>
            </a:pPr>
            <a:endParaRPr lang="en-US" sz="2000" dirty="0" smtClean="0"/>
          </a:p>
          <a:p>
            <a:endParaRPr lang="en-US" sz="2000" dirty="0" smtClean="0"/>
          </a:p>
          <a:p>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28</a:t>
            </a:fld>
            <a:endParaRPr lang="en-US" dirty="0"/>
          </a:p>
        </p:txBody>
      </p:sp>
      <p:sp>
        <p:nvSpPr>
          <p:cNvPr id="4" name="Title 3"/>
          <p:cNvSpPr>
            <a:spLocks noGrp="1"/>
          </p:cNvSpPr>
          <p:nvPr>
            <p:ph type="title"/>
          </p:nvPr>
        </p:nvSpPr>
        <p:spPr/>
        <p:txBody>
          <a:bodyPr/>
          <a:lstStyle/>
          <a:p>
            <a:r>
              <a:rPr lang="en-US" dirty="0" smtClean="0"/>
              <a:t>Ops tools.</a:t>
            </a:r>
            <a:endParaRPr lang="en-US" dirty="0"/>
          </a:p>
        </p:txBody>
      </p:sp>
    </p:spTree>
    <p:extLst>
      <p:ext uri="{BB962C8B-B14F-4D97-AF65-F5344CB8AC3E}">
        <p14:creationId xmlns:p14="http://schemas.microsoft.com/office/powerpoint/2010/main" val="39259979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pPr marL="0" indent="0">
              <a:buNone/>
            </a:pPr>
            <a:endParaRPr lang="en-US" dirty="0" smtClean="0"/>
          </a:p>
          <a:p>
            <a:endParaRPr lang="en-US" sz="2000" dirty="0" smtClean="0"/>
          </a:p>
          <a:p>
            <a:endParaRPr lang="en-US" sz="2000" dirty="0"/>
          </a:p>
          <a:p>
            <a:endParaRPr lang="en-US" sz="2000"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endParaRPr lang="en-US" sz="2000" b="1" dirty="0" smtClean="0"/>
          </a:p>
          <a:p>
            <a:endParaRPr lang="en-US" sz="2000" b="1" dirty="0"/>
          </a:p>
          <a:p>
            <a:endParaRPr lang="en-US" sz="2000" b="1" dirty="0" smtClean="0"/>
          </a:p>
          <a:p>
            <a:pPr marL="0" indent="0">
              <a:buNone/>
            </a:pPr>
            <a:endParaRPr lang="en-US" sz="2000" b="1" dirty="0" smtClean="0"/>
          </a:p>
          <a:p>
            <a:pPr marL="0" indent="0">
              <a:buNone/>
            </a:pPr>
            <a:endParaRPr lang="en-US" sz="2000" b="1" dirty="0"/>
          </a:p>
          <a:p>
            <a:pPr marL="0" indent="0">
              <a:buNone/>
            </a:pPr>
            <a:r>
              <a:rPr lang="en-US" sz="2000" b="1" dirty="0" smtClean="0"/>
              <a:t>1-16 GPU accelerated VM’s on 1 Server via ESX.</a:t>
            </a:r>
          </a:p>
          <a:p>
            <a:pPr marL="0" indent="0">
              <a:buNone/>
            </a:pPr>
            <a:endParaRPr lang="en-US" sz="1400" b="1" dirty="0" smtClean="0"/>
          </a:p>
          <a:p>
            <a:pPr marL="0" indent="0">
              <a:buNone/>
            </a:pPr>
            <a:r>
              <a:rPr lang="en-US" sz="1400" b="1" dirty="0" smtClean="0"/>
              <a:t>Gets us off NUC’s, Desktops and the service moves back to the </a:t>
            </a:r>
            <a:r>
              <a:rPr lang="en-US" sz="1400" b="1" dirty="0" err="1" smtClean="0"/>
              <a:t>comms</a:t>
            </a:r>
            <a:r>
              <a:rPr lang="en-US" sz="1400" b="1" dirty="0" smtClean="0"/>
              <a:t> room.</a:t>
            </a:r>
          </a:p>
          <a:p>
            <a:pPr marL="0" indent="0">
              <a:buNone/>
            </a:pPr>
            <a:r>
              <a:rPr lang="en-US" sz="1400" b="1" dirty="0" smtClean="0"/>
              <a:t>Gives us more concurrency to run more tests than we ever have</a:t>
            </a:r>
          </a:p>
          <a:p>
            <a:pPr marL="0" indent="0">
              <a:buNone/>
            </a:pPr>
            <a:r>
              <a:rPr lang="en-US" sz="1400" b="1" dirty="0" smtClean="0"/>
              <a:t>So… Less waiting. A quicker turned achieved.</a:t>
            </a:r>
          </a:p>
          <a:p>
            <a:pPr marL="0" indent="0">
              <a:buNone/>
            </a:pPr>
            <a:r>
              <a:rPr lang="en-US" sz="1400" b="1" dirty="0" smtClean="0"/>
              <a:t>Paves the way for DART’s future successor to utilize a scalable model.</a:t>
            </a:r>
          </a:p>
          <a:p>
            <a:pPr marL="0" indent="0">
              <a:buNone/>
            </a:pPr>
            <a:r>
              <a:rPr lang="en-US" sz="1400" b="1" dirty="0" smtClean="0"/>
              <a:t>Feedback </a:t>
            </a:r>
            <a:r>
              <a:rPr lang="en-US" sz="1400" b="1" dirty="0"/>
              <a:t>from initial testing is great!</a:t>
            </a:r>
          </a:p>
          <a:p>
            <a:pPr marL="0" indent="0">
              <a:buNone/>
            </a:pPr>
            <a:endParaRPr lang="en-US" sz="2000" b="1" dirty="0" smtClean="0"/>
          </a:p>
          <a:p>
            <a:pPr marL="0" indent="0">
              <a:buNone/>
            </a:pPr>
            <a:r>
              <a:rPr lang="en-US" sz="2000" b="1" dirty="0"/>
              <a:t>Through open dialog and analyzing the build pipeline in smaller bite size chunks through metrics it demonstrates that PDIT can add operational value.</a:t>
            </a:r>
          </a:p>
          <a:p>
            <a:pPr marL="0" indent="0">
              <a:buNone/>
            </a:pPr>
            <a:endParaRPr lang="en-US" sz="2000" b="1" dirty="0" smtClean="0"/>
          </a:p>
          <a:p>
            <a:endParaRPr lang="en-US" sz="2000" b="1" dirty="0" smtClean="0"/>
          </a:p>
          <a:p>
            <a:endParaRPr lang="en-US" sz="2000" b="1" dirty="0" smtClean="0"/>
          </a:p>
          <a:p>
            <a:pPr marL="0" indent="0">
              <a:buNone/>
            </a:pPr>
            <a:endParaRPr lang="en-US" sz="2000" dirty="0" smtClean="0"/>
          </a:p>
          <a:p>
            <a:pPr marL="0" indent="0">
              <a:buNone/>
            </a:pPr>
            <a:endParaRPr lang="en-US" sz="2000" dirty="0" smtClean="0"/>
          </a:p>
          <a:p>
            <a:pPr marL="0" indent="0">
              <a:buNone/>
            </a:pPr>
            <a:endParaRPr lang="en-US" sz="2000" dirty="0" smtClean="0"/>
          </a:p>
          <a:p>
            <a:endParaRPr lang="en-US" sz="2000" dirty="0" smtClean="0"/>
          </a:p>
          <a:p>
            <a:pPr marL="0" indent="0">
              <a:buNone/>
            </a:pPr>
            <a:endParaRPr lang="en-US" sz="2000" dirty="0" smtClean="0"/>
          </a:p>
          <a:p>
            <a:endParaRPr lang="en-US" sz="2000" dirty="0" smtClean="0"/>
          </a:p>
          <a:p>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29</a:t>
            </a:fld>
            <a:endParaRPr lang="en-US" dirty="0"/>
          </a:p>
        </p:txBody>
      </p:sp>
      <p:sp>
        <p:nvSpPr>
          <p:cNvPr id="4" name="Title 3"/>
          <p:cNvSpPr>
            <a:spLocks noGrp="1"/>
          </p:cNvSpPr>
          <p:nvPr>
            <p:ph type="title"/>
          </p:nvPr>
        </p:nvSpPr>
        <p:spPr/>
        <p:txBody>
          <a:bodyPr/>
          <a:lstStyle/>
          <a:p>
            <a:r>
              <a:rPr lang="en-US" dirty="0" smtClean="0"/>
              <a:t>POC – DART </a:t>
            </a:r>
            <a:r>
              <a:rPr lang="en-US" dirty="0" err="1" smtClean="0"/>
              <a:t>vGPU</a:t>
            </a:r>
            <a:r>
              <a:rPr lang="en-US" dirty="0" smtClean="0"/>
              <a:t> FARM</a:t>
            </a:r>
            <a:endParaRPr lang="en-US" dirty="0"/>
          </a:p>
        </p:txBody>
      </p:sp>
    </p:spTree>
    <p:extLst>
      <p:ext uri="{BB962C8B-B14F-4D97-AF65-F5344CB8AC3E}">
        <p14:creationId xmlns:p14="http://schemas.microsoft.com/office/powerpoint/2010/main" val="31897015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pPr marL="0" indent="0">
              <a:buNone/>
            </a:pPr>
            <a:endParaRPr lang="en-US" dirty="0" smtClean="0"/>
          </a:p>
          <a:p>
            <a:endParaRPr lang="en-US" sz="2000" dirty="0" smtClean="0"/>
          </a:p>
          <a:p>
            <a:endParaRPr lang="en-US" sz="2000" dirty="0"/>
          </a:p>
          <a:p>
            <a:endParaRPr lang="en-US" sz="2000"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endParaRPr lang="en-US" sz="2000" b="1" dirty="0" smtClean="0"/>
          </a:p>
          <a:p>
            <a:endParaRPr lang="en-US" sz="2000" b="1" dirty="0"/>
          </a:p>
          <a:p>
            <a:endParaRPr lang="en-US" sz="2000" b="1" dirty="0" smtClean="0"/>
          </a:p>
          <a:p>
            <a:endParaRPr lang="en-US" sz="2000" b="1" dirty="0"/>
          </a:p>
          <a:p>
            <a:pPr marL="0" indent="0">
              <a:buNone/>
            </a:pPr>
            <a:r>
              <a:rPr lang="en-US" sz="2000" b="1" dirty="0" smtClean="0"/>
              <a:t>File Serving through RAM Cache</a:t>
            </a:r>
          </a:p>
          <a:p>
            <a:endParaRPr lang="en-US" sz="2000" b="1" dirty="0"/>
          </a:p>
          <a:p>
            <a:r>
              <a:rPr lang="en-US" sz="2000" dirty="0"/>
              <a:t> Our build servers are continuously </a:t>
            </a:r>
            <a:r>
              <a:rPr lang="en-US" sz="2000" dirty="0" smtClean="0"/>
              <a:t>building </a:t>
            </a:r>
            <a:r>
              <a:rPr lang="en-US" sz="2000" dirty="0"/>
              <a:t>the game data so there is a lot of churn and copying data for </a:t>
            </a:r>
            <a:r>
              <a:rPr lang="en-US" sz="2000" dirty="0" smtClean="0"/>
              <a:t>users.</a:t>
            </a:r>
          </a:p>
          <a:p>
            <a:endParaRPr lang="en-US" sz="1400" b="1" dirty="0" smtClean="0"/>
          </a:p>
          <a:p>
            <a:pPr marL="0" indent="0">
              <a:buNone/>
            </a:pPr>
            <a:r>
              <a:rPr lang="en-US" sz="1400" dirty="0"/>
              <a:t>For our build </a:t>
            </a:r>
            <a:r>
              <a:rPr lang="en-US" sz="1400" dirty="0" smtClean="0"/>
              <a:t>pipeline, the </a:t>
            </a:r>
            <a:r>
              <a:rPr lang="en-US" sz="1400" dirty="0"/>
              <a:t>build server or user builds a piece of data. This data is </a:t>
            </a:r>
            <a:r>
              <a:rPr lang="en-US" sz="1400" dirty="0" smtClean="0"/>
              <a:t>pushed to </a:t>
            </a:r>
            <a:r>
              <a:rPr lang="en-US" sz="1400" dirty="0"/>
              <a:t>shared storage. </a:t>
            </a:r>
            <a:r>
              <a:rPr lang="en-US" sz="1400" dirty="0" smtClean="0"/>
              <a:t>The data is served via HTTP to a PS4. Every </a:t>
            </a:r>
            <a:r>
              <a:rPr lang="en-US" sz="1400" dirty="0"/>
              <a:t>system we use and programming language has support for </a:t>
            </a:r>
            <a:r>
              <a:rPr lang="en-US" sz="1400" dirty="0" err="1"/>
              <a:t>libcurl</a:t>
            </a:r>
            <a:r>
              <a:rPr lang="en-US" sz="1400" dirty="0"/>
              <a:t>. Each build artefact is immutable and identified by a hash. We would use </a:t>
            </a:r>
            <a:r>
              <a:rPr lang="en-US" sz="1400" dirty="0" err="1"/>
              <a:t>nginx</a:t>
            </a:r>
            <a:r>
              <a:rPr lang="en-US" sz="1400" dirty="0"/>
              <a:t> hosted on </a:t>
            </a:r>
            <a:r>
              <a:rPr lang="en-US" sz="1400" dirty="0" smtClean="0"/>
              <a:t>Linux to serve </a:t>
            </a:r>
            <a:r>
              <a:rPr lang="en-US" sz="1400" dirty="0"/>
              <a:t>these </a:t>
            </a:r>
            <a:r>
              <a:rPr lang="en-US" sz="1400" dirty="0" smtClean="0"/>
              <a:t>files.  The files need to be served </a:t>
            </a:r>
            <a:r>
              <a:rPr lang="en-US" sz="1400" dirty="0"/>
              <a:t>as quickly as possible </a:t>
            </a:r>
            <a:r>
              <a:rPr lang="en-US" sz="1400" dirty="0" smtClean="0"/>
              <a:t>and need </a:t>
            </a:r>
            <a:r>
              <a:rPr lang="en-US" sz="1400" dirty="0"/>
              <a:t>to be </a:t>
            </a:r>
            <a:r>
              <a:rPr lang="en-US" sz="1400" dirty="0" smtClean="0"/>
              <a:t>served from RAM </a:t>
            </a:r>
            <a:r>
              <a:rPr lang="en-US" sz="1400" dirty="0"/>
              <a:t>and not hit disk. </a:t>
            </a:r>
            <a:endParaRPr lang="en-US" sz="1400" dirty="0" smtClean="0"/>
          </a:p>
          <a:p>
            <a:pPr marL="0" indent="0">
              <a:buNone/>
            </a:pPr>
            <a:endParaRPr lang="en-US" sz="2000" b="1" dirty="0" smtClean="0"/>
          </a:p>
          <a:p>
            <a:endParaRPr lang="en-US" sz="2000" b="1" dirty="0" smtClean="0"/>
          </a:p>
          <a:p>
            <a:pPr marL="0" indent="0">
              <a:buNone/>
            </a:pPr>
            <a:endParaRPr lang="en-US" sz="2000" dirty="0" smtClean="0"/>
          </a:p>
          <a:p>
            <a:pPr marL="0" indent="0">
              <a:buNone/>
            </a:pPr>
            <a:endParaRPr lang="en-US" sz="2000" dirty="0" smtClean="0"/>
          </a:p>
          <a:p>
            <a:pPr marL="0" indent="0">
              <a:buNone/>
            </a:pPr>
            <a:endParaRPr lang="en-US" sz="2000" dirty="0" smtClean="0"/>
          </a:p>
          <a:p>
            <a:endParaRPr lang="en-US" sz="2000" dirty="0" smtClean="0"/>
          </a:p>
          <a:p>
            <a:pPr marL="0" indent="0">
              <a:buNone/>
            </a:pPr>
            <a:endParaRPr lang="en-US" sz="2000" dirty="0" smtClean="0"/>
          </a:p>
          <a:p>
            <a:endParaRPr lang="en-US" sz="2000" dirty="0" smtClean="0"/>
          </a:p>
          <a:p>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30</a:t>
            </a:fld>
            <a:endParaRPr lang="en-US" dirty="0"/>
          </a:p>
        </p:txBody>
      </p:sp>
      <p:sp>
        <p:nvSpPr>
          <p:cNvPr id="4" name="Title 3"/>
          <p:cNvSpPr>
            <a:spLocks noGrp="1"/>
          </p:cNvSpPr>
          <p:nvPr>
            <p:ph type="title"/>
          </p:nvPr>
        </p:nvSpPr>
        <p:spPr/>
        <p:txBody>
          <a:bodyPr/>
          <a:lstStyle/>
          <a:p>
            <a:r>
              <a:rPr lang="en-US" dirty="0" smtClean="0"/>
              <a:t>POC – RAM Cache</a:t>
            </a:r>
            <a:endParaRPr lang="en-US" dirty="0"/>
          </a:p>
        </p:txBody>
      </p:sp>
    </p:spTree>
    <p:extLst>
      <p:ext uri="{BB962C8B-B14F-4D97-AF65-F5344CB8AC3E}">
        <p14:creationId xmlns:p14="http://schemas.microsoft.com/office/powerpoint/2010/main" val="10406153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marL="0" indent="0">
              <a:buNone/>
            </a:pPr>
            <a:endParaRPr lang="en-US" b="1" dirty="0"/>
          </a:p>
          <a:p>
            <a:endParaRPr lang="en-US" dirty="0" smtClean="0"/>
          </a:p>
          <a:p>
            <a:endParaRPr lang="en-US" dirty="0" smtClean="0"/>
          </a:p>
          <a:p>
            <a:pPr marL="0" indent="0">
              <a:buNone/>
            </a:pPr>
            <a:endParaRPr lang="en-US" dirty="0" smtClean="0"/>
          </a:p>
          <a:p>
            <a:endParaRPr lang="en-US" sz="2000" dirty="0" smtClean="0"/>
          </a:p>
          <a:p>
            <a:endParaRPr lang="en-US" sz="2000" dirty="0"/>
          </a:p>
          <a:p>
            <a:endParaRPr lang="en-US" sz="2000" dirty="0" smtClean="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endParaRPr lang="en-US" sz="2000" b="1" dirty="0" smtClean="0"/>
          </a:p>
          <a:p>
            <a:endParaRPr lang="en-US" sz="2000" b="1" dirty="0"/>
          </a:p>
          <a:p>
            <a:endParaRPr lang="en-US" sz="2000" b="1" dirty="0" smtClean="0"/>
          </a:p>
          <a:p>
            <a:pPr marL="0" indent="0">
              <a:buNone/>
            </a:pPr>
            <a:endParaRPr lang="en-US" sz="2000" b="1" dirty="0" smtClean="0"/>
          </a:p>
          <a:p>
            <a:pPr marL="0" indent="0">
              <a:buNone/>
            </a:pPr>
            <a:r>
              <a:rPr lang="en-US" sz="2000" b="1" dirty="0" smtClean="0"/>
              <a:t>Why?</a:t>
            </a:r>
            <a:endParaRPr lang="en-US" sz="2000" b="1" dirty="0"/>
          </a:p>
          <a:p>
            <a:pPr marL="0" indent="0">
              <a:buNone/>
            </a:pPr>
            <a:r>
              <a:rPr lang="en-US" sz="1000" dirty="0" smtClean="0"/>
              <a:t>The </a:t>
            </a:r>
            <a:r>
              <a:rPr lang="en-US" sz="1000" dirty="0"/>
              <a:t>build pipeline involves a lot of copying the same data. At the start of every build we need to sync from Perforce to get latest. To move work to the SMW nodes they </a:t>
            </a:r>
            <a:r>
              <a:rPr lang="en-US" sz="1000" dirty="0" smtClean="0"/>
              <a:t>each need </a:t>
            </a:r>
            <a:r>
              <a:rPr lang="en-US" sz="1000" dirty="0"/>
              <a:t>to see that data. If we took a build job that have 5 builds and pushes this out to 5 SMW nodes each of those 5 SMW nodes would have to sync from Perforce to their local disks instead of 1 copy we now have to pull 5 down from Perforce, across the network, and to local disk. Build is run continuously so this can be repeated multiple times an hour. We use Perforce to store our build artefacts with are deployed in single </a:t>
            </a:r>
            <a:r>
              <a:rPr lang="en-US" sz="1000" dirty="0" err="1"/>
              <a:t>changelist</a:t>
            </a:r>
            <a:r>
              <a:rPr lang="en-US" sz="1000" dirty="0"/>
              <a:t> back to Perforce. In this example the 5 SMW nodes would have to copy their artefacts from local disk back to the coordinator to be submitted in one go. The SMW do not have enough local disk to store a single branch. Our current workflow has 3 P4 branches (plus an additional one closer to master), and with our feature branch support we would see an increase, The ideal for a job is to sync once to a shared storage then kick off multiple builds that can read and write to the shared storage via SMW.  By having shared storage that can also be used as scratch can simply build pipelines, for example of </a:t>
            </a:r>
            <a:r>
              <a:rPr lang="en-US" sz="1000" dirty="0" err="1"/>
              <a:t>presubmit</a:t>
            </a:r>
            <a:r>
              <a:rPr lang="en-US" sz="1000" dirty="0"/>
              <a:t> we would like users to reuse build artefacts between runs, which cannot be done with current setup</a:t>
            </a:r>
            <a:r>
              <a:rPr lang="en-US" sz="1000" dirty="0" smtClean="0"/>
              <a:t>.</a:t>
            </a:r>
          </a:p>
          <a:p>
            <a:pPr marL="0" indent="0">
              <a:buNone/>
            </a:pPr>
            <a:endParaRPr lang="en-US" sz="1000" b="1" dirty="0" smtClean="0"/>
          </a:p>
          <a:p>
            <a:r>
              <a:rPr lang="en-US" sz="1400" b="1" dirty="0"/>
              <a:t>Simplified pipeline                                                           </a:t>
            </a:r>
            <a:endParaRPr lang="en-US" sz="1400" b="1" dirty="0" smtClean="0"/>
          </a:p>
          <a:p>
            <a:r>
              <a:rPr lang="en-US" sz="1400" b="1" dirty="0" smtClean="0"/>
              <a:t>Less </a:t>
            </a:r>
            <a:r>
              <a:rPr lang="en-US" sz="1400" b="1" dirty="0"/>
              <a:t>duplication of </a:t>
            </a:r>
            <a:r>
              <a:rPr lang="en-US" sz="1400" b="1" dirty="0" smtClean="0"/>
              <a:t>data everywhere. (LUNS, Local disk, scratch folders are </a:t>
            </a:r>
            <a:r>
              <a:rPr lang="en-US" sz="1400" b="1" dirty="0" err="1" smtClean="0"/>
              <a:t>dupliated</a:t>
            </a:r>
            <a:r>
              <a:rPr lang="en-US" sz="1400" b="1" dirty="0" smtClean="0"/>
              <a:t>)</a:t>
            </a:r>
          </a:p>
          <a:p>
            <a:r>
              <a:rPr lang="en-US" sz="1400" b="1" dirty="0"/>
              <a:t>E</a:t>
            </a:r>
            <a:r>
              <a:rPr lang="en-US" sz="1400" b="1" dirty="0" smtClean="0"/>
              <a:t>xpensive </a:t>
            </a:r>
            <a:r>
              <a:rPr lang="en-US" sz="1400" b="1" dirty="0"/>
              <a:t>moving of </a:t>
            </a:r>
            <a:r>
              <a:rPr lang="en-US" sz="1400" b="1" dirty="0" smtClean="0"/>
              <a:t>data.</a:t>
            </a:r>
          </a:p>
          <a:p>
            <a:r>
              <a:rPr lang="en-US" sz="1400" b="1" dirty="0" smtClean="0"/>
              <a:t>New </a:t>
            </a:r>
            <a:r>
              <a:rPr lang="en-US" sz="1400" b="1" dirty="0"/>
              <a:t>ways of interacting with the data (NFS </a:t>
            </a:r>
            <a:r>
              <a:rPr lang="en-US" sz="1400" b="1" dirty="0" smtClean="0"/>
              <a:t>over SMB, less </a:t>
            </a:r>
            <a:r>
              <a:rPr lang="en-US" sz="1400" b="1" dirty="0"/>
              <a:t>chatty and more </a:t>
            </a:r>
            <a:r>
              <a:rPr lang="en-US" sz="1400" b="1" dirty="0" smtClean="0"/>
              <a:t>efficient in tests. Native fast HTTP serving, </a:t>
            </a:r>
            <a:r>
              <a:rPr lang="en-US" sz="1400" b="1" dirty="0"/>
              <a:t>RESTFUL </a:t>
            </a:r>
            <a:r>
              <a:rPr lang="en-US" sz="1400" b="1" dirty="0" smtClean="0"/>
              <a:t>API for integrating into the pipeline.</a:t>
            </a:r>
            <a:endParaRPr lang="en-US" sz="1400" b="1" dirty="0"/>
          </a:p>
          <a:p>
            <a:r>
              <a:rPr lang="en-US" sz="1400" b="1" dirty="0" smtClean="0"/>
              <a:t>Inbuilt </a:t>
            </a:r>
            <a:r>
              <a:rPr lang="en-US" sz="1400" b="1" dirty="0"/>
              <a:t>metrics specifically for data, (</a:t>
            </a:r>
            <a:r>
              <a:rPr lang="en-US" sz="1400" b="1" dirty="0" smtClean="0"/>
              <a:t>KABANA, </a:t>
            </a:r>
            <a:r>
              <a:rPr lang="en-US" sz="1400" b="1" dirty="0"/>
              <a:t>Logs, </a:t>
            </a:r>
            <a:r>
              <a:rPr lang="en-US" sz="1400" b="1" dirty="0" err="1"/>
              <a:t>etc</a:t>
            </a:r>
            <a:r>
              <a:rPr lang="en-US" sz="1400" b="1" dirty="0"/>
              <a:t>) </a:t>
            </a:r>
            <a:endParaRPr lang="en-US" sz="1400" b="1" dirty="0" smtClean="0"/>
          </a:p>
          <a:p>
            <a:endParaRPr lang="en-US" sz="2000" b="1" dirty="0" smtClean="0"/>
          </a:p>
          <a:p>
            <a:pPr marL="0" indent="0">
              <a:buNone/>
            </a:pPr>
            <a:endParaRPr lang="en-US" sz="2000" dirty="0" smtClean="0"/>
          </a:p>
          <a:p>
            <a:pPr marL="0" indent="0">
              <a:buNone/>
            </a:pPr>
            <a:endParaRPr lang="en-US" sz="2000" dirty="0" smtClean="0"/>
          </a:p>
          <a:p>
            <a:pPr marL="0" indent="0">
              <a:buNone/>
            </a:pPr>
            <a:endParaRPr lang="en-US" sz="2000" dirty="0" smtClean="0"/>
          </a:p>
          <a:p>
            <a:endParaRPr lang="en-US" sz="2000" dirty="0" smtClean="0"/>
          </a:p>
          <a:p>
            <a:pPr marL="0" indent="0">
              <a:buNone/>
            </a:pPr>
            <a:endParaRPr lang="en-US" sz="2000" dirty="0" smtClean="0"/>
          </a:p>
          <a:p>
            <a:endParaRPr lang="en-US" sz="2000" dirty="0" smtClean="0"/>
          </a:p>
          <a:p>
            <a:endParaRPr lang="en-US" sz="2000" dirty="0" smtClean="0"/>
          </a:p>
          <a:p>
            <a:pPr marL="0" indent="0">
              <a:buNone/>
            </a:pPr>
            <a:endParaRPr lang="en-US" dirty="0"/>
          </a:p>
          <a:p>
            <a:pPr marL="0" indent="0">
              <a:buNone/>
            </a:pPr>
            <a:endParaRPr lang="en-US" dirty="0" smtClean="0"/>
          </a:p>
          <a:p>
            <a:pPr marL="0" indent="0">
              <a:buNone/>
            </a:pPr>
            <a:endParaRPr lang="en-US" dirty="0"/>
          </a:p>
          <a:p>
            <a:endParaRPr lang="en-US" dirty="0" smtClean="0"/>
          </a:p>
          <a:p>
            <a:endParaRPr lang="en-US" dirty="0" smtClean="0"/>
          </a:p>
          <a:p>
            <a:endParaRPr lang="en-US" dirty="0"/>
          </a:p>
          <a:p>
            <a:endParaRPr lang="en-US" dirty="0"/>
          </a:p>
        </p:txBody>
      </p:sp>
      <p:sp>
        <p:nvSpPr>
          <p:cNvPr id="3" name="Slide Number Placeholder 2"/>
          <p:cNvSpPr>
            <a:spLocks noGrp="1"/>
          </p:cNvSpPr>
          <p:nvPr>
            <p:ph type="sldNum" sz="quarter" idx="11"/>
          </p:nvPr>
        </p:nvSpPr>
        <p:spPr/>
        <p:txBody>
          <a:bodyPr/>
          <a:lstStyle/>
          <a:p>
            <a:fld id="{80FD2966-82A5-EC4C-A868-B49E8DA30B24}" type="slidenum">
              <a:rPr lang="en-US" smtClean="0"/>
              <a:pPr/>
              <a:t>31</a:t>
            </a:fld>
            <a:endParaRPr lang="en-US" dirty="0"/>
          </a:p>
        </p:txBody>
      </p:sp>
      <p:sp>
        <p:nvSpPr>
          <p:cNvPr id="4" name="Title 3"/>
          <p:cNvSpPr>
            <a:spLocks noGrp="1"/>
          </p:cNvSpPr>
          <p:nvPr>
            <p:ph type="title"/>
          </p:nvPr>
        </p:nvSpPr>
        <p:spPr/>
        <p:txBody>
          <a:bodyPr/>
          <a:lstStyle/>
          <a:p>
            <a:r>
              <a:rPr lang="en-US" dirty="0" smtClean="0"/>
              <a:t>POC – FLASH ARRAY</a:t>
            </a:r>
            <a:endParaRPr lang="en-US" dirty="0"/>
          </a:p>
        </p:txBody>
      </p:sp>
    </p:spTree>
    <p:extLst>
      <p:ext uri="{BB962C8B-B14F-4D97-AF65-F5344CB8AC3E}">
        <p14:creationId xmlns:p14="http://schemas.microsoft.com/office/powerpoint/2010/main" val="17164215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80FD2966-82A5-EC4C-A868-B49E8DA30B24}" type="slidenum">
              <a:rPr lang="en-US" smtClean="0"/>
              <a:pPr/>
              <a:t>32</a:t>
            </a:fld>
            <a:endParaRPr lang="en-US" dirty="0"/>
          </a:p>
        </p:txBody>
      </p:sp>
      <p:sp>
        <p:nvSpPr>
          <p:cNvPr id="4" name="Title 3"/>
          <p:cNvSpPr>
            <a:spLocks noGrp="1"/>
          </p:cNvSpPr>
          <p:nvPr>
            <p:ph type="title"/>
          </p:nvPr>
        </p:nvSpPr>
        <p:spPr/>
        <p:txBody>
          <a:bodyPr/>
          <a:lstStyle/>
          <a:p>
            <a:r>
              <a:rPr lang="en-GB" dirty="0" smtClean="0"/>
              <a:t>Proof of concepts.</a:t>
            </a:r>
            <a:endParaRPr lang="en-GB" dirty="0"/>
          </a:p>
        </p:txBody>
      </p:sp>
      <p:sp>
        <p:nvSpPr>
          <p:cNvPr id="5" name="TextBox 4"/>
          <p:cNvSpPr txBox="1"/>
          <p:nvPr/>
        </p:nvSpPr>
        <p:spPr>
          <a:xfrm>
            <a:off x="6470111" y="990164"/>
            <a:ext cx="2355654" cy="3187541"/>
          </a:xfrm>
          <a:prstGeom prst="roundRect">
            <a:avLst/>
          </a:prstGeom>
          <a:solidFill>
            <a:srgbClr val="D49A10"/>
          </a:solidFill>
          <a:ln w="38100">
            <a:solidFill>
              <a:srgbClr val="664507"/>
            </a:solidFill>
          </a:ln>
          <a:effectLst>
            <a:softEdge rad="12700"/>
          </a:effectLst>
        </p:spPr>
        <p:txBody>
          <a:bodyPr wrap="square" rtlCol="0">
            <a:spAutoFit/>
          </a:bodyPr>
          <a:lstStyle/>
          <a:p>
            <a:pPr algn="ctr"/>
            <a:r>
              <a:rPr lang="en-US" dirty="0" smtClean="0">
                <a:solidFill>
                  <a:srgbClr val="664507"/>
                </a:solidFill>
              </a:rPr>
              <a:t>GOLD</a:t>
            </a:r>
          </a:p>
          <a:p>
            <a:pPr algn="ctr"/>
            <a:r>
              <a:rPr lang="en-US" sz="1000" dirty="0" smtClean="0">
                <a:solidFill>
                  <a:srgbClr val="664507"/>
                </a:solidFill>
              </a:rPr>
              <a:t>(Best Available Nodes)</a:t>
            </a:r>
          </a:p>
          <a:p>
            <a:pPr algn="ctr"/>
            <a:endParaRPr lang="en-US" sz="1000" dirty="0">
              <a:solidFill>
                <a:srgbClr val="664507"/>
              </a:solidFill>
            </a:endParaRPr>
          </a:p>
          <a:p>
            <a:pPr algn="ctr"/>
            <a:r>
              <a:rPr lang="en-US" sz="1600" dirty="0">
                <a:solidFill>
                  <a:srgbClr val="664507"/>
                </a:solidFill>
              </a:rPr>
              <a:t>e</a:t>
            </a:r>
            <a:r>
              <a:rPr lang="en-US" sz="1600" dirty="0" smtClean="0">
                <a:solidFill>
                  <a:srgbClr val="664507"/>
                </a:solidFill>
              </a:rPr>
              <a:t>st. </a:t>
            </a:r>
            <a:r>
              <a:rPr lang="en-US" sz="1600" b="1" dirty="0" smtClean="0">
                <a:solidFill>
                  <a:srgbClr val="664507"/>
                </a:solidFill>
              </a:rPr>
              <a:t>£250,000</a:t>
            </a:r>
          </a:p>
          <a:p>
            <a:pPr algn="ctr"/>
            <a:r>
              <a:rPr lang="en-US" sz="1600" b="1" dirty="0" smtClean="0">
                <a:solidFill>
                  <a:srgbClr val="664507"/>
                </a:solidFill>
              </a:rPr>
              <a:t>3590 CBP/node</a:t>
            </a:r>
          </a:p>
          <a:p>
            <a:pPr algn="ctr"/>
            <a:r>
              <a:rPr lang="en-US" sz="1600" dirty="0">
                <a:solidFill>
                  <a:srgbClr val="664507"/>
                </a:solidFill>
              </a:rPr>
              <a:t>201,040 </a:t>
            </a:r>
            <a:r>
              <a:rPr lang="en-US" sz="1600" dirty="0" smtClean="0">
                <a:solidFill>
                  <a:srgbClr val="664507"/>
                </a:solidFill>
              </a:rPr>
              <a:t>CBP</a:t>
            </a:r>
            <a:endParaRPr lang="en-US" sz="1000" dirty="0" smtClean="0">
              <a:solidFill>
                <a:srgbClr val="664507"/>
              </a:solidFill>
            </a:endParaRPr>
          </a:p>
          <a:p>
            <a:pPr algn="ctr"/>
            <a:endParaRPr lang="en-US" sz="1000" dirty="0" smtClean="0">
              <a:solidFill>
                <a:srgbClr val="664507"/>
              </a:solidFill>
            </a:endParaRPr>
          </a:p>
          <a:p>
            <a:pPr algn="ctr"/>
            <a:endParaRPr lang="en-US" sz="1000" dirty="0" smtClean="0">
              <a:solidFill>
                <a:srgbClr val="664507"/>
              </a:solidFill>
            </a:endParaRPr>
          </a:p>
          <a:p>
            <a:r>
              <a:rPr lang="en-US" sz="1000" dirty="0" smtClean="0">
                <a:solidFill>
                  <a:srgbClr val="664507"/>
                </a:solidFill>
              </a:rPr>
              <a:t>56 x Intel Xeon E5 Nodes</a:t>
            </a:r>
          </a:p>
          <a:p>
            <a:r>
              <a:rPr lang="en-US" sz="1000" dirty="0" smtClean="0">
                <a:solidFill>
                  <a:srgbClr val="664507"/>
                </a:solidFill>
              </a:rPr>
              <a:t>Dual Xeon E5-2683 CPUs</a:t>
            </a:r>
          </a:p>
          <a:p>
            <a:r>
              <a:rPr lang="en-US" sz="1000" dirty="0" smtClean="0">
                <a:solidFill>
                  <a:srgbClr val="664507"/>
                </a:solidFill>
              </a:rPr>
              <a:t>64GB RAM</a:t>
            </a:r>
          </a:p>
          <a:p>
            <a:r>
              <a:rPr lang="en-US" sz="1000" dirty="0" smtClean="0">
                <a:solidFill>
                  <a:srgbClr val="664507"/>
                </a:solidFill>
              </a:rPr>
              <a:t>256GB SSD</a:t>
            </a:r>
          </a:p>
          <a:p>
            <a:r>
              <a:rPr lang="en-US" sz="1000" dirty="0" smtClean="0">
                <a:solidFill>
                  <a:srgbClr val="664507"/>
                </a:solidFill>
              </a:rPr>
              <a:t>1Gb/s NIC</a:t>
            </a:r>
          </a:p>
          <a:p>
            <a:r>
              <a:rPr lang="en-US" sz="1000" dirty="0" smtClean="0">
                <a:solidFill>
                  <a:srgbClr val="664507"/>
                </a:solidFill>
              </a:rPr>
              <a:t>12 U Installation Size (2 x Fully Populated 6U Chassis)</a:t>
            </a:r>
            <a:endParaRPr lang="en-US" sz="1000" dirty="0">
              <a:solidFill>
                <a:srgbClr val="664507"/>
              </a:solidFill>
            </a:endParaRPr>
          </a:p>
          <a:p>
            <a:endParaRPr lang="en-US" sz="1200" dirty="0" smtClean="0">
              <a:solidFill>
                <a:srgbClr val="664507"/>
              </a:solidFill>
            </a:endParaRPr>
          </a:p>
        </p:txBody>
      </p:sp>
      <p:sp>
        <p:nvSpPr>
          <p:cNvPr id="6" name="TextBox 5"/>
          <p:cNvSpPr txBox="1"/>
          <p:nvPr/>
        </p:nvSpPr>
        <p:spPr>
          <a:xfrm>
            <a:off x="3522694" y="990165"/>
            <a:ext cx="2355654" cy="3187541"/>
          </a:xfrm>
          <a:prstGeom prst="roundRect">
            <a:avLst/>
          </a:prstGeom>
          <a:solidFill>
            <a:srgbClr val="B7B7B7"/>
          </a:solidFill>
          <a:ln w="38100">
            <a:solidFill>
              <a:srgbClr val="666666"/>
            </a:solidFill>
          </a:ln>
          <a:effectLst>
            <a:softEdge rad="12700"/>
          </a:effectLst>
        </p:spPr>
        <p:txBody>
          <a:bodyPr wrap="square" rtlCol="0">
            <a:spAutoFit/>
          </a:bodyPr>
          <a:lstStyle/>
          <a:p>
            <a:pPr algn="ctr"/>
            <a:r>
              <a:rPr lang="en-US" dirty="0" smtClean="0">
                <a:solidFill>
                  <a:srgbClr val="666666"/>
                </a:solidFill>
              </a:rPr>
              <a:t>SILVER</a:t>
            </a:r>
          </a:p>
          <a:p>
            <a:pPr algn="ctr"/>
            <a:r>
              <a:rPr lang="en-US" sz="1000" dirty="0" smtClean="0">
                <a:solidFill>
                  <a:srgbClr val="666666"/>
                </a:solidFill>
              </a:rPr>
              <a:t>(High End Nodes)</a:t>
            </a:r>
          </a:p>
          <a:p>
            <a:pPr algn="ctr"/>
            <a:endParaRPr lang="en-US" sz="1000" dirty="0" smtClean="0">
              <a:solidFill>
                <a:srgbClr val="666666"/>
              </a:solidFill>
            </a:endParaRPr>
          </a:p>
          <a:p>
            <a:pPr algn="ctr"/>
            <a:r>
              <a:rPr lang="en-US" sz="1600" dirty="0">
                <a:solidFill>
                  <a:srgbClr val="666666"/>
                </a:solidFill>
              </a:rPr>
              <a:t>e</a:t>
            </a:r>
            <a:r>
              <a:rPr lang="en-US" sz="1600" dirty="0" smtClean="0">
                <a:solidFill>
                  <a:srgbClr val="666666"/>
                </a:solidFill>
              </a:rPr>
              <a:t>st. </a:t>
            </a:r>
            <a:r>
              <a:rPr lang="en-US" sz="1600" b="1" dirty="0" smtClean="0">
                <a:solidFill>
                  <a:srgbClr val="666666"/>
                </a:solidFill>
              </a:rPr>
              <a:t>£130,000</a:t>
            </a:r>
          </a:p>
          <a:p>
            <a:pPr algn="ctr"/>
            <a:r>
              <a:rPr lang="en-US" sz="1600" b="1" dirty="0" smtClean="0">
                <a:solidFill>
                  <a:srgbClr val="666666"/>
                </a:solidFill>
              </a:rPr>
              <a:t>1800 CBP/node</a:t>
            </a:r>
            <a:endParaRPr lang="en-US" sz="1600" dirty="0">
              <a:solidFill>
                <a:srgbClr val="666666"/>
              </a:solidFill>
            </a:endParaRPr>
          </a:p>
          <a:p>
            <a:pPr algn="ctr"/>
            <a:r>
              <a:rPr lang="en-US" sz="1600" dirty="0" smtClean="0">
                <a:solidFill>
                  <a:srgbClr val="666666"/>
                </a:solidFill>
              </a:rPr>
              <a:t>137,600 CBP</a:t>
            </a:r>
            <a:endParaRPr lang="en-US" sz="1600" b="1" dirty="0" smtClean="0">
              <a:solidFill>
                <a:srgbClr val="666666"/>
              </a:solidFill>
            </a:endParaRPr>
          </a:p>
          <a:p>
            <a:pPr algn="ctr"/>
            <a:r>
              <a:rPr lang="en-US" sz="1000" dirty="0" smtClean="0">
                <a:solidFill>
                  <a:srgbClr val="666666"/>
                </a:solidFill>
              </a:rPr>
              <a:t>(Addition of 100,800 CBP)</a:t>
            </a:r>
          </a:p>
          <a:p>
            <a:pPr algn="ctr"/>
            <a:endParaRPr lang="en-US" sz="1000" dirty="0">
              <a:solidFill>
                <a:srgbClr val="666666"/>
              </a:solidFill>
            </a:endParaRPr>
          </a:p>
          <a:p>
            <a:r>
              <a:rPr lang="en-US" sz="1000" dirty="0" smtClean="0">
                <a:solidFill>
                  <a:srgbClr val="666666"/>
                </a:solidFill>
              </a:rPr>
              <a:t>56 x Intel Xeon D Nodes</a:t>
            </a:r>
          </a:p>
          <a:p>
            <a:r>
              <a:rPr lang="en-US" sz="1000" dirty="0" smtClean="0">
                <a:solidFill>
                  <a:srgbClr val="666666"/>
                </a:solidFill>
              </a:rPr>
              <a:t>Xeon D-1581 CPU</a:t>
            </a:r>
          </a:p>
          <a:p>
            <a:r>
              <a:rPr lang="en-US" sz="1000" dirty="0" smtClean="0">
                <a:solidFill>
                  <a:srgbClr val="666666"/>
                </a:solidFill>
              </a:rPr>
              <a:t>64GB RAM</a:t>
            </a:r>
          </a:p>
          <a:p>
            <a:r>
              <a:rPr lang="en-US" sz="1000" dirty="0">
                <a:solidFill>
                  <a:srgbClr val="666666"/>
                </a:solidFill>
              </a:rPr>
              <a:t>256GB </a:t>
            </a:r>
            <a:r>
              <a:rPr lang="en-US" sz="1000" dirty="0" smtClean="0">
                <a:solidFill>
                  <a:srgbClr val="666666"/>
                </a:solidFill>
              </a:rPr>
              <a:t>SSD</a:t>
            </a:r>
          </a:p>
          <a:p>
            <a:r>
              <a:rPr lang="en-US" sz="1000" dirty="0" smtClean="0">
                <a:solidFill>
                  <a:srgbClr val="666666"/>
                </a:solidFill>
              </a:rPr>
              <a:t>1Gb/s NIC</a:t>
            </a:r>
          </a:p>
          <a:p>
            <a:r>
              <a:rPr lang="en-US" sz="1000" dirty="0">
                <a:solidFill>
                  <a:srgbClr val="666666"/>
                </a:solidFill>
              </a:rPr>
              <a:t>6</a:t>
            </a:r>
            <a:r>
              <a:rPr lang="en-US" sz="1000" dirty="0" smtClean="0">
                <a:solidFill>
                  <a:srgbClr val="666666"/>
                </a:solidFill>
              </a:rPr>
              <a:t>U Installation Size (2 x Fully Populated 3U Chassis)</a:t>
            </a:r>
          </a:p>
          <a:p>
            <a:endParaRPr lang="en-US" sz="1200" dirty="0" smtClean="0">
              <a:solidFill>
                <a:srgbClr val="666666"/>
              </a:solidFill>
            </a:endParaRPr>
          </a:p>
        </p:txBody>
      </p:sp>
      <p:sp>
        <p:nvSpPr>
          <p:cNvPr id="7" name="TextBox 6"/>
          <p:cNvSpPr txBox="1"/>
          <p:nvPr/>
        </p:nvSpPr>
        <p:spPr>
          <a:xfrm>
            <a:off x="575276" y="990165"/>
            <a:ext cx="2355654" cy="3483293"/>
          </a:xfrm>
          <a:prstGeom prst="roundRect">
            <a:avLst/>
          </a:prstGeom>
          <a:solidFill>
            <a:srgbClr val="A86E48"/>
          </a:solidFill>
          <a:ln w="38100">
            <a:solidFill>
              <a:srgbClr val="4D3406"/>
            </a:solidFill>
          </a:ln>
          <a:effectLst>
            <a:softEdge rad="12700"/>
          </a:effectLst>
        </p:spPr>
        <p:txBody>
          <a:bodyPr wrap="square" rtlCol="0">
            <a:spAutoFit/>
          </a:bodyPr>
          <a:lstStyle/>
          <a:p>
            <a:pPr algn="ctr"/>
            <a:r>
              <a:rPr lang="en-US" dirty="0" smtClean="0">
                <a:solidFill>
                  <a:srgbClr val="653D26"/>
                </a:solidFill>
              </a:rPr>
              <a:t>DART GPU VM Farm</a:t>
            </a:r>
            <a:endParaRPr lang="en-US" dirty="0" smtClean="0">
              <a:solidFill>
                <a:srgbClr val="653D26"/>
              </a:solidFill>
            </a:endParaRPr>
          </a:p>
          <a:p>
            <a:pPr algn="ctr"/>
            <a:r>
              <a:rPr lang="en-US" sz="1000" dirty="0" smtClean="0">
                <a:solidFill>
                  <a:srgbClr val="653D26"/>
                </a:solidFill>
              </a:rPr>
              <a:t>(1-16 nodes.)</a:t>
            </a:r>
            <a:endParaRPr lang="en-US" sz="1000" dirty="0" smtClean="0">
              <a:solidFill>
                <a:srgbClr val="653D26"/>
              </a:solidFill>
            </a:endParaRPr>
          </a:p>
          <a:p>
            <a:pPr algn="ctr"/>
            <a:endParaRPr lang="en-US" sz="1000" dirty="0" smtClean="0">
              <a:solidFill>
                <a:srgbClr val="653D26"/>
              </a:solidFill>
            </a:endParaRPr>
          </a:p>
          <a:p>
            <a:pPr algn="ctr"/>
            <a:r>
              <a:rPr lang="en-US" sz="1600" dirty="0">
                <a:solidFill>
                  <a:srgbClr val="653D26"/>
                </a:solidFill>
              </a:rPr>
              <a:t>e</a:t>
            </a:r>
            <a:r>
              <a:rPr lang="en-US" sz="1600" dirty="0" smtClean="0">
                <a:solidFill>
                  <a:srgbClr val="653D26"/>
                </a:solidFill>
              </a:rPr>
              <a:t>st. </a:t>
            </a:r>
            <a:r>
              <a:rPr lang="en-US" sz="1600" b="1" dirty="0" smtClean="0">
                <a:solidFill>
                  <a:srgbClr val="653D26"/>
                </a:solidFill>
              </a:rPr>
              <a:t>£80,000</a:t>
            </a:r>
          </a:p>
          <a:p>
            <a:pPr algn="ctr"/>
            <a:r>
              <a:rPr lang="en-US" sz="1600" b="1" dirty="0" smtClean="0">
                <a:solidFill>
                  <a:srgbClr val="653D26"/>
                </a:solidFill>
              </a:rPr>
              <a:t>849 CBP/node</a:t>
            </a:r>
          </a:p>
          <a:p>
            <a:pPr algn="ctr"/>
            <a:r>
              <a:rPr lang="en-US" sz="1600" dirty="0" smtClean="0">
                <a:solidFill>
                  <a:srgbClr val="653D26"/>
                </a:solidFill>
              </a:rPr>
              <a:t>149,440 CBP</a:t>
            </a:r>
            <a:endParaRPr lang="en-US" sz="1600" dirty="0">
              <a:solidFill>
                <a:srgbClr val="653D26"/>
              </a:solidFill>
            </a:endParaRPr>
          </a:p>
          <a:p>
            <a:pPr algn="ctr"/>
            <a:r>
              <a:rPr lang="en-US" sz="1000" dirty="0" smtClean="0">
                <a:solidFill>
                  <a:srgbClr val="653D26"/>
                </a:solidFill>
              </a:rPr>
              <a:t>(Additional 91,840 CBP)</a:t>
            </a:r>
            <a:endParaRPr lang="en-US" sz="1000" dirty="0">
              <a:solidFill>
                <a:srgbClr val="653D26"/>
              </a:solidFill>
            </a:endParaRPr>
          </a:p>
          <a:p>
            <a:pPr algn="ctr"/>
            <a:endParaRPr lang="en-US" sz="1000" dirty="0" smtClean="0">
              <a:solidFill>
                <a:srgbClr val="653D26"/>
              </a:solidFill>
            </a:endParaRPr>
          </a:p>
          <a:p>
            <a:r>
              <a:rPr lang="en-US" sz="1000" dirty="0" smtClean="0">
                <a:solidFill>
                  <a:srgbClr val="653D26"/>
                </a:solidFill>
              </a:rPr>
              <a:t>112 x Intel Xeon E3 Nodes</a:t>
            </a:r>
          </a:p>
          <a:p>
            <a:r>
              <a:rPr lang="en-US" sz="1000" dirty="0" smtClean="0">
                <a:solidFill>
                  <a:srgbClr val="653D26"/>
                </a:solidFill>
              </a:rPr>
              <a:t>Xeon E3-1265 CPU</a:t>
            </a:r>
          </a:p>
          <a:p>
            <a:r>
              <a:rPr lang="en-US" sz="1000" dirty="0" smtClean="0">
                <a:solidFill>
                  <a:srgbClr val="653D26"/>
                </a:solidFill>
              </a:rPr>
              <a:t>32GB RAM</a:t>
            </a:r>
          </a:p>
          <a:p>
            <a:r>
              <a:rPr lang="en-US" sz="1000" dirty="0" smtClean="0">
                <a:solidFill>
                  <a:srgbClr val="653D26"/>
                </a:solidFill>
              </a:rPr>
              <a:t>256GB SSD</a:t>
            </a:r>
          </a:p>
          <a:p>
            <a:r>
              <a:rPr lang="en-US" sz="1000" dirty="0">
                <a:solidFill>
                  <a:srgbClr val="653D26"/>
                </a:solidFill>
              </a:rPr>
              <a:t>1</a:t>
            </a:r>
            <a:r>
              <a:rPr lang="en-US" sz="1000" dirty="0" smtClean="0">
                <a:solidFill>
                  <a:srgbClr val="653D26"/>
                </a:solidFill>
              </a:rPr>
              <a:t>Gb/s NIC</a:t>
            </a:r>
          </a:p>
          <a:p>
            <a:r>
              <a:rPr lang="en-US" sz="1000" dirty="0" smtClean="0">
                <a:solidFill>
                  <a:srgbClr val="653D26"/>
                </a:solidFill>
              </a:rPr>
              <a:t>12U Installation Size  (2 x Fully Populated 6U Chassis)</a:t>
            </a:r>
          </a:p>
          <a:p>
            <a:endParaRPr lang="en-US" sz="1200" dirty="0" smtClean="0">
              <a:solidFill>
                <a:srgbClr val="653D26"/>
              </a:solidFill>
            </a:endParaRPr>
          </a:p>
        </p:txBody>
      </p:sp>
    </p:spTree>
    <p:extLst>
      <p:ext uri="{BB962C8B-B14F-4D97-AF65-F5344CB8AC3E}">
        <p14:creationId xmlns:p14="http://schemas.microsoft.com/office/powerpoint/2010/main" val="187004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80FD2966-82A5-EC4C-A868-B49E8DA30B24}" type="slidenum">
              <a:rPr lang="en-US" smtClean="0"/>
              <a:pPr/>
              <a:t>33</a:t>
            </a:fld>
            <a:endParaRPr lang="en-US" dirty="0"/>
          </a:p>
        </p:txBody>
      </p:sp>
      <p:sp>
        <p:nvSpPr>
          <p:cNvPr id="4" name="Title 3"/>
          <p:cNvSpPr>
            <a:spLocks noGrp="1"/>
          </p:cNvSpPr>
          <p:nvPr>
            <p:ph type="title"/>
          </p:nvPr>
        </p:nvSpPr>
        <p:spPr/>
        <p:txBody>
          <a:bodyPr/>
          <a:lstStyle/>
          <a:p>
            <a:r>
              <a:rPr lang="en-US" dirty="0" smtClean="0"/>
              <a:t>Bronze</a:t>
            </a:r>
            <a:endParaRPr lang="en-US" dirty="0"/>
          </a:p>
        </p:txBody>
      </p:sp>
      <p:sp>
        <p:nvSpPr>
          <p:cNvPr id="5" name="Content Placeholder 1"/>
          <p:cNvSpPr>
            <a:spLocks noGrp="1"/>
          </p:cNvSpPr>
          <p:nvPr>
            <p:ph idx="1"/>
          </p:nvPr>
        </p:nvSpPr>
        <p:spPr>
          <a:xfrm>
            <a:off x="406400" y="780992"/>
            <a:ext cx="5975546" cy="3813629"/>
          </a:xfrm>
        </p:spPr>
        <p:txBody>
          <a:bodyPr/>
          <a:lstStyle/>
          <a:p>
            <a:pPr marL="0" indent="0">
              <a:buNone/>
            </a:pPr>
            <a:r>
              <a:rPr lang="en-US" sz="1800" b="1" dirty="0" smtClean="0"/>
              <a:t>PRO’S</a:t>
            </a:r>
          </a:p>
          <a:p>
            <a:r>
              <a:rPr lang="en-US" sz="1800" dirty="0" smtClean="0"/>
              <a:t>Cheapest option</a:t>
            </a:r>
          </a:p>
          <a:p>
            <a:r>
              <a:rPr lang="en-US" sz="1800" dirty="0" smtClean="0"/>
              <a:t>Highest CBP/£</a:t>
            </a:r>
          </a:p>
          <a:p>
            <a:r>
              <a:rPr lang="en-US" sz="1800" dirty="0" smtClean="0"/>
              <a:t>Most resilient</a:t>
            </a:r>
          </a:p>
          <a:p>
            <a:pPr marL="0" indent="0">
              <a:buNone/>
            </a:pPr>
            <a:r>
              <a:rPr lang="en-US" sz="1800" b="1" dirty="0" smtClean="0"/>
              <a:t>CON’S</a:t>
            </a:r>
            <a:endParaRPr lang="en-US" sz="1800" b="1" dirty="0"/>
          </a:p>
          <a:p>
            <a:r>
              <a:rPr lang="en-US" sz="1800" dirty="0"/>
              <a:t>Slowest frame render times per </a:t>
            </a:r>
            <a:r>
              <a:rPr lang="en-US" sz="1800" dirty="0" smtClean="0"/>
              <a:t>node</a:t>
            </a:r>
          </a:p>
          <a:p>
            <a:r>
              <a:rPr lang="en-US" sz="1800" dirty="0"/>
              <a:t>Largest install </a:t>
            </a:r>
            <a:r>
              <a:rPr lang="en-US" sz="1800" dirty="0" smtClean="0"/>
              <a:t>footprint</a:t>
            </a:r>
          </a:p>
          <a:p>
            <a:r>
              <a:rPr lang="en-US" sz="1800" dirty="0"/>
              <a:t>Old processor </a:t>
            </a:r>
            <a:r>
              <a:rPr lang="en-US" sz="1800" dirty="0" smtClean="0"/>
              <a:t>architecture</a:t>
            </a:r>
          </a:p>
          <a:p>
            <a:r>
              <a:rPr lang="en-US" sz="1800" dirty="0" smtClean="0"/>
              <a:t>Current render farm required to match performance of other options</a:t>
            </a:r>
          </a:p>
          <a:p>
            <a:r>
              <a:rPr lang="en-US" sz="1800" dirty="0" smtClean="0"/>
              <a:t>Lower </a:t>
            </a:r>
            <a:r>
              <a:rPr lang="en-US" sz="1800" dirty="0"/>
              <a:t>power </a:t>
            </a:r>
            <a:r>
              <a:rPr lang="en-US" sz="1800" dirty="0" smtClean="0"/>
              <a:t>efficiency</a:t>
            </a:r>
          </a:p>
        </p:txBody>
      </p:sp>
      <p:sp>
        <p:nvSpPr>
          <p:cNvPr id="6" name="TextBox 5"/>
          <p:cNvSpPr txBox="1"/>
          <p:nvPr/>
        </p:nvSpPr>
        <p:spPr>
          <a:xfrm>
            <a:off x="6381946" y="977980"/>
            <a:ext cx="2355654" cy="3187541"/>
          </a:xfrm>
          <a:prstGeom prst="roundRect">
            <a:avLst/>
          </a:prstGeom>
          <a:solidFill>
            <a:srgbClr val="A86E48"/>
          </a:solidFill>
          <a:ln w="38100">
            <a:solidFill>
              <a:srgbClr val="4D3406"/>
            </a:solidFill>
          </a:ln>
          <a:effectLst>
            <a:softEdge rad="12700"/>
          </a:effectLst>
        </p:spPr>
        <p:txBody>
          <a:bodyPr wrap="square" rtlCol="0">
            <a:spAutoFit/>
          </a:bodyPr>
          <a:lstStyle/>
          <a:p>
            <a:pPr algn="ctr"/>
            <a:r>
              <a:rPr lang="en-US" dirty="0" smtClean="0">
                <a:solidFill>
                  <a:srgbClr val="653D26"/>
                </a:solidFill>
              </a:rPr>
              <a:t>BRONZE</a:t>
            </a:r>
          </a:p>
          <a:p>
            <a:pPr algn="ctr"/>
            <a:r>
              <a:rPr lang="en-US" sz="1000" dirty="0" smtClean="0">
                <a:solidFill>
                  <a:srgbClr val="653D26"/>
                </a:solidFill>
              </a:rPr>
              <a:t>(Low End Nodes)</a:t>
            </a:r>
          </a:p>
          <a:p>
            <a:pPr algn="ctr"/>
            <a:endParaRPr lang="en-US" sz="1000" dirty="0" smtClean="0">
              <a:solidFill>
                <a:srgbClr val="653D26"/>
              </a:solidFill>
            </a:endParaRPr>
          </a:p>
          <a:p>
            <a:pPr algn="ctr"/>
            <a:r>
              <a:rPr lang="en-US" sz="1600" b="1" dirty="0" smtClean="0">
                <a:solidFill>
                  <a:srgbClr val="653D26"/>
                </a:solidFill>
              </a:rPr>
              <a:t>£80,000</a:t>
            </a:r>
          </a:p>
          <a:p>
            <a:pPr algn="ctr"/>
            <a:r>
              <a:rPr lang="en-US" sz="1600" b="1" dirty="0" smtClean="0">
                <a:solidFill>
                  <a:srgbClr val="653D26"/>
                </a:solidFill>
              </a:rPr>
              <a:t>849 CBP/node</a:t>
            </a:r>
          </a:p>
          <a:p>
            <a:pPr algn="ctr"/>
            <a:r>
              <a:rPr lang="en-US" sz="1600" dirty="0" smtClean="0">
                <a:solidFill>
                  <a:srgbClr val="653D26"/>
                </a:solidFill>
              </a:rPr>
              <a:t>149,440 CBP</a:t>
            </a:r>
            <a:endParaRPr lang="en-US" sz="1600" dirty="0">
              <a:solidFill>
                <a:srgbClr val="653D26"/>
              </a:solidFill>
            </a:endParaRPr>
          </a:p>
          <a:p>
            <a:pPr algn="ctr"/>
            <a:r>
              <a:rPr lang="en-US" sz="1000" dirty="0" smtClean="0">
                <a:solidFill>
                  <a:srgbClr val="653D26"/>
                </a:solidFill>
              </a:rPr>
              <a:t>(Additional 91,840 CBP)</a:t>
            </a:r>
            <a:endParaRPr lang="en-US" sz="1000" dirty="0">
              <a:solidFill>
                <a:srgbClr val="653D26"/>
              </a:solidFill>
            </a:endParaRPr>
          </a:p>
          <a:p>
            <a:pPr algn="ctr"/>
            <a:endParaRPr lang="en-US" sz="1000" dirty="0" smtClean="0">
              <a:solidFill>
                <a:srgbClr val="653D26"/>
              </a:solidFill>
            </a:endParaRPr>
          </a:p>
          <a:p>
            <a:r>
              <a:rPr lang="en-US" sz="1000" dirty="0" smtClean="0">
                <a:solidFill>
                  <a:srgbClr val="653D26"/>
                </a:solidFill>
              </a:rPr>
              <a:t>112 x Intel Xeon E3 Nodes</a:t>
            </a:r>
          </a:p>
          <a:p>
            <a:r>
              <a:rPr lang="en-US" sz="1000" dirty="0" smtClean="0">
                <a:solidFill>
                  <a:srgbClr val="653D26"/>
                </a:solidFill>
              </a:rPr>
              <a:t>Xeon E3-1265 CPU</a:t>
            </a:r>
          </a:p>
          <a:p>
            <a:r>
              <a:rPr lang="en-US" sz="1000" dirty="0" smtClean="0">
                <a:solidFill>
                  <a:srgbClr val="653D26"/>
                </a:solidFill>
              </a:rPr>
              <a:t>32GB RAM</a:t>
            </a:r>
          </a:p>
          <a:p>
            <a:r>
              <a:rPr lang="en-US" sz="1000" dirty="0" smtClean="0">
                <a:solidFill>
                  <a:srgbClr val="653D26"/>
                </a:solidFill>
              </a:rPr>
              <a:t>256GB SSD</a:t>
            </a:r>
          </a:p>
          <a:p>
            <a:r>
              <a:rPr lang="en-US" sz="1000" dirty="0">
                <a:solidFill>
                  <a:srgbClr val="653D26"/>
                </a:solidFill>
              </a:rPr>
              <a:t>1</a:t>
            </a:r>
            <a:r>
              <a:rPr lang="en-US" sz="1000" dirty="0" smtClean="0">
                <a:solidFill>
                  <a:srgbClr val="653D26"/>
                </a:solidFill>
              </a:rPr>
              <a:t>Gb/s NIC</a:t>
            </a:r>
          </a:p>
          <a:p>
            <a:r>
              <a:rPr lang="en-US" sz="1000" dirty="0" smtClean="0">
                <a:solidFill>
                  <a:srgbClr val="653D26"/>
                </a:solidFill>
              </a:rPr>
              <a:t>12U Installation Size  (2 x Fully Populated 6U Chassis)</a:t>
            </a:r>
          </a:p>
          <a:p>
            <a:endParaRPr lang="en-US" sz="1200" dirty="0" smtClean="0">
              <a:solidFill>
                <a:srgbClr val="653D26"/>
              </a:solidFill>
            </a:endParaRPr>
          </a:p>
        </p:txBody>
      </p:sp>
    </p:spTree>
    <p:extLst>
      <p:ext uri="{BB962C8B-B14F-4D97-AF65-F5344CB8AC3E}">
        <p14:creationId xmlns:p14="http://schemas.microsoft.com/office/powerpoint/2010/main" val="18995568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80FD2966-82A5-EC4C-A868-B49E8DA30B24}" type="slidenum">
              <a:rPr lang="en-US" smtClean="0"/>
              <a:pPr/>
              <a:t>34</a:t>
            </a:fld>
            <a:endParaRPr lang="en-US" dirty="0"/>
          </a:p>
        </p:txBody>
      </p:sp>
      <p:sp>
        <p:nvSpPr>
          <p:cNvPr id="4" name="Title 3"/>
          <p:cNvSpPr>
            <a:spLocks noGrp="1"/>
          </p:cNvSpPr>
          <p:nvPr>
            <p:ph type="title"/>
          </p:nvPr>
        </p:nvSpPr>
        <p:spPr/>
        <p:txBody>
          <a:bodyPr/>
          <a:lstStyle/>
          <a:p>
            <a:r>
              <a:rPr lang="en-US" dirty="0" smtClean="0"/>
              <a:t>Silver</a:t>
            </a:r>
            <a:endParaRPr lang="en-US" dirty="0"/>
          </a:p>
        </p:txBody>
      </p:sp>
      <p:sp>
        <p:nvSpPr>
          <p:cNvPr id="6" name="Content Placeholder 1"/>
          <p:cNvSpPr>
            <a:spLocks noGrp="1"/>
          </p:cNvSpPr>
          <p:nvPr>
            <p:ph idx="1"/>
          </p:nvPr>
        </p:nvSpPr>
        <p:spPr>
          <a:xfrm>
            <a:off x="406400" y="780992"/>
            <a:ext cx="5975546" cy="3813629"/>
          </a:xfrm>
        </p:spPr>
        <p:txBody>
          <a:bodyPr/>
          <a:lstStyle/>
          <a:p>
            <a:pPr marL="0" indent="0">
              <a:buNone/>
            </a:pPr>
            <a:r>
              <a:rPr lang="en-US" sz="1800" b="1" dirty="0" smtClean="0"/>
              <a:t>PRO’S</a:t>
            </a:r>
          </a:p>
          <a:p>
            <a:r>
              <a:rPr lang="en-US" sz="1800" dirty="0" smtClean="0"/>
              <a:t>Single node renders frames at 2 x the speed of bronze</a:t>
            </a:r>
          </a:p>
          <a:p>
            <a:pPr lvl="1"/>
            <a:r>
              <a:rPr lang="en-US" sz="1400" dirty="0" smtClean="0"/>
              <a:t>Between 1.8x and 3x  faster than the current farm</a:t>
            </a:r>
          </a:p>
          <a:p>
            <a:r>
              <a:rPr lang="en-US" sz="1800" dirty="0" smtClean="0"/>
              <a:t>Best all round CPU</a:t>
            </a:r>
          </a:p>
          <a:p>
            <a:r>
              <a:rPr lang="en-US" sz="1800" dirty="0" smtClean="0"/>
              <a:t>Smallest install footprint</a:t>
            </a:r>
          </a:p>
          <a:p>
            <a:r>
              <a:rPr lang="en-US" sz="1800" dirty="0" smtClean="0"/>
              <a:t>New processor architecture</a:t>
            </a:r>
          </a:p>
          <a:p>
            <a:r>
              <a:rPr lang="en-US" sz="1800" dirty="0" smtClean="0"/>
              <a:t>Good CBP/£</a:t>
            </a:r>
          </a:p>
          <a:p>
            <a:r>
              <a:rPr lang="en-US" sz="1800" dirty="0" smtClean="0"/>
              <a:t>Most power efficient</a:t>
            </a:r>
            <a:endParaRPr lang="en-US" sz="1800" b="1" dirty="0" smtClean="0"/>
          </a:p>
          <a:p>
            <a:pPr marL="0" indent="0">
              <a:buNone/>
            </a:pPr>
            <a:r>
              <a:rPr lang="en-US" sz="1800" b="1" dirty="0" smtClean="0"/>
              <a:t>CON’S</a:t>
            </a:r>
            <a:endParaRPr lang="en-US" sz="1800" b="1" dirty="0"/>
          </a:p>
          <a:p>
            <a:r>
              <a:rPr lang="en-US" sz="1800" dirty="0" smtClean="0"/>
              <a:t>Not the fastest technology available</a:t>
            </a:r>
          </a:p>
        </p:txBody>
      </p:sp>
      <p:sp>
        <p:nvSpPr>
          <p:cNvPr id="5" name="TextBox 4"/>
          <p:cNvSpPr txBox="1"/>
          <p:nvPr/>
        </p:nvSpPr>
        <p:spPr>
          <a:xfrm>
            <a:off x="6381946" y="977980"/>
            <a:ext cx="2355654" cy="3187541"/>
          </a:xfrm>
          <a:prstGeom prst="roundRect">
            <a:avLst/>
          </a:prstGeom>
          <a:solidFill>
            <a:srgbClr val="B7B7B7"/>
          </a:solidFill>
          <a:ln w="38100">
            <a:solidFill>
              <a:srgbClr val="666666"/>
            </a:solidFill>
          </a:ln>
          <a:effectLst>
            <a:softEdge rad="12700"/>
          </a:effectLst>
        </p:spPr>
        <p:txBody>
          <a:bodyPr wrap="square" rtlCol="0">
            <a:spAutoFit/>
          </a:bodyPr>
          <a:lstStyle/>
          <a:p>
            <a:pPr algn="ctr"/>
            <a:r>
              <a:rPr lang="en-US" dirty="0" smtClean="0">
                <a:solidFill>
                  <a:srgbClr val="666666"/>
                </a:solidFill>
              </a:rPr>
              <a:t>SILVER</a:t>
            </a:r>
          </a:p>
          <a:p>
            <a:pPr algn="ctr"/>
            <a:r>
              <a:rPr lang="en-US" sz="1000" dirty="0" smtClean="0">
                <a:solidFill>
                  <a:srgbClr val="666666"/>
                </a:solidFill>
              </a:rPr>
              <a:t>(High End Nodes)</a:t>
            </a:r>
          </a:p>
          <a:p>
            <a:pPr algn="ctr"/>
            <a:endParaRPr lang="en-US" sz="1000" dirty="0" smtClean="0">
              <a:solidFill>
                <a:srgbClr val="666666"/>
              </a:solidFill>
            </a:endParaRPr>
          </a:p>
          <a:p>
            <a:pPr algn="ctr"/>
            <a:r>
              <a:rPr lang="en-US" sz="1600" b="1" dirty="0" smtClean="0">
                <a:solidFill>
                  <a:srgbClr val="666666"/>
                </a:solidFill>
              </a:rPr>
              <a:t>£130,000</a:t>
            </a:r>
          </a:p>
          <a:p>
            <a:pPr algn="ctr"/>
            <a:r>
              <a:rPr lang="en-US" sz="1600" b="1" dirty="0" smtClean="0">
                <a:solidFill>
                  <a:srgbClr val="666666"/>
                </a:solidFill>
              </a:rPr>
              <a:t>1800 CBP/node</a:t>
            </a:r>
            <a:endParaRPr lang="en-US" sz="1600" dirty="0">
              <a:solidFill>
                <a:srgbClr val="666666"/>
              </a:solidFill>
            </a:endParaRPr>
          </a:p>
          <a:p>
            <a:pPr algn="ctr"/>
            <a:r>
              <a:rPr lang="en-US" sz="1600" dirty="0" smtClean="0">
                <a:solidFill>
                  <a:srgbClr val="666666"/>
                </a:solidFill>
              </a:rPr>
              <a:t>137,600 CBP</a:t>
            </a:r>
            <a:endParaRPr lang="en-US" sz="1600" b="1" dirty="0" smtClean="0">
              <a:solidFill>
                <a:srgbClr val="666666"/>
              </a:solidFill>
            </a:endParaRPr>
          </a:p>
          <a:p>
            <a:pPr algn="ctr"/>
            <a:r>
              <a:rPr lang="en-US" sz="1000" dirty="0" smtClean="0">
                <a:solidFill>
                  <a:srgbClr val="666666"/>
                </a:solidFill>
              </a:rPr>
              <a:t>(Addition of 100,800 CBP)</a:t>
            </a:r>
          </a:p>
          <a:p>
            <a:pPr algn="ctr"/>
            <a:endParaRPr lang="en-US" sz="1000" dirty="0">
              <a:solidFill>
                <a:srgbClr val="666666"/>
              </a:solidFill>
            </a:endParaRPr>
          </a:p>
          <a:p>
            <a:r>
              <a:rPr lang="en-US" sz="1000" dirty="0" smtClean="0">
                <a:solidFill>
                  <a:srgbClr val="666666"/>
                </a:solidFill>
              </a:rPr>
              <a:t>56 x Intel Xeon D Nodes</a:t>
            </a:r>
          </a:p>
          <a:p>
            <a:r>
              <a:rPr lang="en-US" sz="1000" dirty="0" smtClean="0">
                <a:solidFill>
                  <a:srgbClr val="666666"/>
                </a:solidFill>
              </a:rPr>
              <a:t>Xeon D-1581 CPU</a:t>
            </a:r>
          </a:p>
          <a:p>
            <a:r>
              <a:rPr lang="en-US" sz="1000" dirty="0" smtClean="0">
                <a:solidFill>
                  <a:srgbClr val="666666"/>
                </a:solidFill>
              </a:rPr>
              <a:t>64GB RAM</a:t>
            </a:r>
          </a:p>
          <a:p>
            <a:r>
              <a:rPr lang="en-US" sz="1000" dirty="0">
                <a:solidFill>
                  <a:srgbClr val="666666"/>
                </a:solidFill>
              </a:rPr>
              <a:t>256GB </a:t>
            </a:r>
            <a:r>
              <a:rPr lang="en-US" sz="1000" dirty="0" smtClean="0">
                <a:solidFill>
                  <a:srgbClr val="666666"/>
                </a:solidFill>
              </a:rPr>
              <a:t>SSD</a:t>
            </a:r>
          </a:p>
          <a:p>
            <a:r>
              <a:rPr lang="en-US" sz="1000" dirty="0" smtClean="0">
                <a:solidFill>
                  <a:srgbClr val="666666"/>
                </a:solidFill>
              </a:rPr>
              <a:t>1Gb/s NIC</a:t>
            </a:r>
          </a:p>
          <a:p>
            <a:r>
              <a:rPr lang="en-US" sz="1000" dirty="0">
                <a:solidFill>
                  <a:srgbClr val="666666"/>
                </a:solidFill>
              </a:rPr>
              <a:t>6</a:t>
            </a:r>
            <a:r>
              <a:rPr lang="en-US" sz="1000" dirty="0" smtClean="0">
                <a:solidFill>
                  <a:srgbClr val="666666"/>
                </a:solidFill>
              </a:rPr>
              <a:t>U Installation Size (2 x Fully Populated 3U Chassis)</a:t>
            </a:r>
          </a:p>
          <a:p>
            <a:endParaRPr lang="en-US" sz="1200" dirty="0" smtClean="0">
              <a:solidFill>
                <a:srgbClr val="666666"/>
              </a:solidFill>
            </a:endParaRPr>
          </a:p>
        </p:txBody>
      </p:sp>
    </p:spTree>
    <p:extLst>
      <p:ext uri="{BB962C8B-B14F-4D97-AF65-F5344CB8AC3E}">
        <p14:creationId xmlns:p14="http://schemas.microsoft.com/office/powerpoint/2010/main" val="6144649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06400" y="1127500"/>
            <a:ext cx="5975350" cy="3120274"/>
          </a:xfrm>
        </p:spPr>
      </p:pic>
      <p:sp>
        <p:nvSpPr>
          <p:cNvPr id="3" name="Slide Number Placeholder 2"/>
          <p:cNvSpPr>
            <a:spLocks noGrp="1"/>
          </p:cNvSpPr>
          <p:nvPr>
            <p:ph type="sldNum" sz="quarter" idx="11"/>
          </p:nvPr>
        </p:nvSpPr>
        <p:spPr/>
        <p:txBody>
          <a:bodyPr/>
          <a:lstStyle/>
          <a:p>
            <a:fld id="{80FD2966-82A5-EC4C-A868-B49E8DA30B24}" type="slidenum">
              <a:rPr lang="en-US" smtClean="0"/>
              <a:pPr/>
              <a:t>35</a:t>
            </a:fld>
            <a:endParaRPr lang="en-US" dirty="0"/>
          </a:p>
        </p:txBody>
      </p:sp>
      <p:sp>
        <p:nvSpPr>
          <p:cNvPr id="4" name="Title 3"/>
          <p:cNvSpPr>
            <a:spLocks noGrp="1"/>
          </p:cNvSpPr>
          <p:nvPr>
            <p:ph type="title"/>
          </p:nvPr>
        </p:nvSpPr>
        <p:spPr/>
        <p:txBody>
          <a:bodyPr/>
          <a:lstStyle/>
          <a:p>
            <a:r>
              <a:rPr lang="en-US" dirty="0" smtClean="0"/>
              <a:t>Dashboards</a:t>
            </a:r>
            <a:endParaRPr lang="en-US" dirty="0"/>
          </a:p>
        </p:txBody>
      </p:sp>
      <p:sp>
        <p:nvSpPr>
          <p:cNvPr id="5" name="TextBox 4"/>
          <p:cNvSpPr txBox="1"/>
          <p:nvPr/>
        </p:nvSpPr>
        <p:spPr>
          <a:xfrm>
            <a:off x="6381946" y="977980"/>
            <a:ext cx="2355654" cy="3187541"/>
          </a:xfrm>
          <a:prstGeom prst="roundRect">
            <a:avLst/>
          </a:prstGeom>
          <a:solidFill>
            <a:srgbClr val="D49A10"/>
          </a:solidFill>
          <a:ln w="38100">
            <a:solidFill>
              <a:srgbClr val="664507"/>
            </a:solidFill>
          </a:ln>
          <a:effectLst>
            <a:softEdge rad="12700"/>
          </a:effectLst>
        </p:spPr>
        <p:txBody>
          <a:bodyPr wrap="square" rtlCol="0">
            <a:spAutoFit/>
          </a:bodyPr>
          <a:lstStyle/>
          <a:p>
            <a:pPr algn="ctr"/>
            <a:r>
              <a:rPr lang="en-US" dirty="0" smtClean="0">
                <a:solidFill>
                  <a:srgbClr val="664507"/>
                </a:solidFill>
              </a:rPr>
              <a:t>GOLD</a:t>
            </a:r>
          </a:p>
          <a:p>
            <a:pPr algn="ctr"/>
            <a:r>
              <a:rPr lang="en-US" sz="1000" dirty="0" smtClean="0">
                <a:solidFill>
                  <a:srgbClr val="664507"/>
                </a:solidFill>
              </a:rPr>
              <a:t>(Best Available Nodes)</a:t>
            </a:r>
          </a:p>
          <a:p>
            <a:pPr algn="ctr"/>
            <a:endParaRPr lang="en-US" sz="1000" dirty="0">
              <a:solidFill>
                <a:srgbClr val="664507"/>
              </a:solidFill>
            </a:endParaRPr>
          </a:p>
          <a:p>
            <a:pPr algn="ctr"/>
            <a:r>
              <a:rPr lang="en-US" sz="1600" b="1" dirty="0">
                <a:solidFill>
                  <a:srgbClr val="664507"/>
                </a:solidFill>
              </a:rPr>
              <a:t>£</a:t>
            </a:r>
            <a:r>
              <a:rPr lang="en-US" sz="1600" b="1" dirty="0" smtClean="0">
                <a:solidFill>
                  <a:srgbClr val="664507"/>
                </a:solidFill>
              </a:rPr>
              <a:t>250,000</a:t>
            </a:r>
          </a:p>
          <a:p>
            <a:pPr algn="ctr"/>
            <a:r>
              <a:rPr lang="en-US" sz="1600" b="1" dirty="0" smtClean="0">
                <a:solidFill>
                  <a:srgbClr val="664507"/>
                </a:solidFill>
              </a:rPr>
              <a:t>3590 CBP/node</a:t>
            </a:r>
          </a:p>
          <a:p>
            <a:pPr algn="ctr"/>
            <a:r>
              <a:rPr lang="en-US" sz="1600" dirty="0">
                <a:solidFill>
                  <a:srgbClr val="664507"/>
                </a:solidFill>
              </a:rPr>
              <a:t>201,040 </a:t>
            </a:r>
            <a:r>
              <a:rPr lang="en-US" sz="1600" dirty="0" smtClean="0">
                <a:solidFill>
                  <a:srgbClr val="664507"/>
                </a:solidFill>
              </a:rPr>
              <a:t>CBP</a:t>
            </a:r>
            <a:endParaRPr lang="en-US" sz="1000" dirty="0" smtClean="0">
              <a:solidFill>
                <a:srgbClr val="664507"/>
              </a:solidFill>
            </a:endParaRPr>
          </a:p>
          <a:p>
            <a:pPr algn="ctr"/>
            <a:endParaRPr lang="en-US" sz="1000" dirty="0" smtClean="0">
              <a:solidFill>
                <a:srgbClr val="664507"/>
              </a:solidFill>
            </a:endParaRPr>
          </a:p>
          <a:p>
            <a:pPr algn="ctr"/>
            <a:endParaRPr lang="en-US" sz="1000" dirty="0" smtClean="0">
              <a:solidFill>
                <a:srgbClr val="664507"/>
              </a:solidFill>
            </a:endParaRPr>
          </a:p>
          <a:p>
            <a:r>
              <a:rPr lang="en-US" sz="1000" dirty="0" smtClean="0">
                <a:solidFill>
                  <a:srgbClr val="664507"/>
                </a:solidFill>
              </a:rPr>
              <a:t>56 x Intel Xeon E5 Nodes</a:t>
            </a:r>
          </a:p>
          <a:p>
            <a:r>
              <a:rPr lang="en-US" sz="1000" dirty="0" smtClean="0">
                <a:solidFill>
                  <a:srgbClr val="664507"/>
                </a:solidFill>
              </a:rPr>
              <a:t>Dual Xeon E5-2683 CPUs</a:t>
            </a:r>
          </a:p>
          <a:p>
            <a:r>
              <a:rPr lang="en-US" sz="1000" dirty="0" smtClean="0">
                <a:solidFill>
                  <a:srgbClr val="664507"/>
                </a:solidFill>
              </a:rPr>
              <a:t>64GB RAM</a:t>
            </a:r>
          </a:p>
          <a:p>
            <a:r>
              <a:rPr lang="en-US" sz="1000" dirty="0" smtClean="0">
                <a:solidFill>
                  <a:srgbClr val="664507"/>
                </a:solidFill>
              </a:rPr>
              <a:t>256GB SSD</a:t>
            </a:r>
          </a:p>
          <a:p>
            <a:r>
              <a:rPr lang="en-US" sz="1000" dirty="0" smtClean="0">
                <a:solidFill>
                  <a:srgbClr val="664507"/>
                </a:solidFill>
              </a:rPr>
              <a:t>1Gb/s NIC</a:t>
            </a:r>
          </a:p>
          <a:p>
            <a:r>
              <a:rPr lang="en-US" sz="1000" dirty="0" smtClean="0">
                <a:solidFill>
                  <a:srgbClr val="664507"/>
                </a:solidFill>
              </a:rPr>
              <a:t>12 U Installation Size (2 x Fully Populated 6U Chassis)</a:t>
            </a:r>
            <a:endParaRPr lang="en-US" sz="1000" dirty="0">
              <a:solidFill>
                <a:srgbClr val="664507"/>
              </a:solidFill>
            </a:endParaRPr>
          </a:p>
          <a:p>
            <a:endParaRPr lang="en-US" sz="1200" dirty="0" smtClean="0">
              <a:solidFill>
                <a:srgbClr val="664507"/>
              </a:solidFill>
            </a:endParaRPr>
          </a:p>
        </p:txBody>
      </p:sp>
    </p:spTree>
    <p:extLst>
      <p:ext uri="{BB962C8B-B14F-4D97-AF65-F5344CB8AC3E}">
        <p14:creationId xmlns:p14="http://schemas.microsoft.com/office/powerpoint/2010/main" val="9270868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t>Future render roadmap</a:t>
            </a:r>
          </a:p>
          <a:p>
            <a:pPr lvl="1"/>
            <a:r>
              <a:rPr lang="en-US" sz="2000" dirty="0" smtClean="0"/>
              <a:t>Potential on-going investment</a:t>
            </a:r>
          </a:p>
          <a:p>
            <a:pPr lvl="1"/>
            <a:r>
              <a:rPr lang="en-US" sz="2000" dirty="0" smtClean="0"/>
              <a:t>Further growth</a:t>
            </a:r>
          </a:p>
          <a:p>
            <a:r>
              <a:rPr lang="en-US" sz="2400" dirty="0" smtClean="0"/>
              <a:t>4k / 8k futures</a:t>
            </a:r>
          </a:p>
          <a:p>
            <a:r>
              <a:rPr lang="en-US" sz="2400" dirty="0" smtClean="0"/>
              <a:t>Licensing / Software Changes</a:t>
            </a:r>
          </a:p>
          <a:p>
            <a:r>
              <a:rPr lang="en-US" sz="2400" dirty="0" smtClean="0"/>
              <a:t>GPU based rendering</a:t>
            </a:r>
          </a:p>
          <a:p>
            <a:r>
              <a:rPr lang="en-US" sz="2400" dirty="0" smtClean="0"/>
              <a:t>Acceptable render speeds for customers</a:t>
            </a:r>
          </a:p>
          <a:p>
            <a:r>
              <a:rPr lang="en-US" sz="2400" dirty="0" smtClean="0"/>
              <a:t>Resiliency requirements</a:t>
            </a:r>
          </a:p>
          <a:p>
            <a:r>
              <a:rPr lang="en-US" sz="2400" dirty="0" smtClean="0"/>
              <a:t>Workflow </a:t>
            </a:r>
            <a:r>
              <a:rPr lang="en-US" sz="2400" dirty="0" err="1" smtClean="0"/>
              <a:t>optimisation</a:t>
            </a:r>
            <a:endParaRPr lang="en-US" sz="2400" dirty="0" smtClean="0"/>
          </a:p>
        </p:txBody>
      </p:sp>
      <p:sp>
        <p:nvSpPr>
          <p:cNvPr id="3" name="Slide Number Placeholder 2"/>
          <p:cNvSpPr>
            <a:spLocks noGrp="1"/>
          </p:cNvSpPr>
          <p:nvPr>
            <p:ph type="sldNum" sz="quarter" idx="11"/>
          </p:nvPr>
        </p:nvSpPr>
        <p:spPr/>
        <p:txBody>
          <a:bodyPr/>
          <a:lstStyle/>
          <a:p>
            <a:fld id="{80FD2966-82A5-EC4C-A868-B49E8DA30B24}" type="slidenum">
              <a:rPr lang="en-US" smtClean="0"/>
              <a:pPr/>
              <a:t>36</a:t>
            </a:fld>
            <a:endParaRPr lang="en-US" dirty="0"/>
          </a:p>
        </p:txBody>
      </p:sp>
      <p:sp>
        <p:nvSpPr>
          <p:cNvPr id="4" name="Title 3"/>
          <p:cNvSpPr>
            <a:spLocks noGrp="1"/>
          </p:cNvSpPr>
          <p:nvPr>
            <p:ph type="title"/>
          </p:nvPr>
        </p:nvSpPr>
        <p:spPr/>
        <p:txBody>
          <a:bodyPr/>
          <a:lstStyle/>
          <a:p>
            <a:r>
              <a:rPr lang="en-US" dirty="0" smtClean="0"/>
              <a:t>Considerations</a:t>
            </a:r>
            <a:endParaRPr lang="en-US" dirty="0"/>
          </a:p>
        </p:txBody>
      </p:sp>
    </p:spTree>
    <p:extLst>
      <p:ext uri="{BB962C8B-B14F-4D97-AF65-F5344CB8AC3E}">
        <p14:creationId xmlns:p14="http://schemas.microsoft.com/office/powerpoint/2010/main" val="1948338133"/>
      </p:ext>
    </p:extLst>
  </p:cSld>
  <p:clrMapOvr>
    <a:masterClrMapping/>
  </p:clrMapOvr>
  <p:timing>
    <p:tnLst>
      <p:par>
        <p:cTn id="1" dur="indefinite" restart="never" nodeType="tmRoot"/>
      </p:par>
    </p:tnLst>
  </p:timing>
</p:sld>
</file>

<file path=ppt/theme/theme1.xml><?xml version="1.0" encoding="utf-8"?>
<a:theme xmlns:a="http://schemas.openxmlformats.org/drawingml/2006/main" name="BRC">
  <a:themeElements>
    <a:clrScheme name="WWS">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3791"/>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TG Presentation.potx" id="{E5062FB9-5008-416F-BE59-FD42D9990D33}" vid="{760400A2-2C39-4911-BFB9-8287543846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CTG Presentation</Template>
  <TotalTime>12189</TotalTime>
  <Words>1463</Words>
  <Application>Microsoft Office PowerPoint</Application>
  <PresentationFormat>On-screen Show (16:9)</PresentationFormat>
  <Paragraphs>622</Paragraphs>
  <Slides>37</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Avenir Next Demi Bold</vt:lpstr>
      <vt:lpstr>Avenir Next Regular</vt:lpstr>
      <vt:lpstr>Avenir Next Ultra Light</vt:lpstr>
      <vt:lpstr>Century Gothic</vt:lpstr>
      <vt:lpstr>BRC</vt:lpstr>
      <vt:lpstr>BuildFARMs</vt:lpstr>
      <vt:lpstr>PowerPoint Presentation</vt:lpstr>
      <vt:lpstr>1. Before We Begin</vt:lpstr>
      <vt:lpstr>1. What does it look like?</vt:lpstr>
      <vt:lpstr>WHAT tooling DO WE USE?</vt:lpstr>
      <vt:lpstr>Some notable extra’s.</vt:lpstr>
      <vt:lpstr>18 Months BACk</vt:lpstr>
      <vt:lpstr>The early Relationship </vt:lpstr>
      <vt:lpstr>The back of a fag packet.</vt:lpstr>
      <vt:lpstr>ENTER The BuildFARM</vt:lpstr>
      <vt:lpstr>The Start of something special.</vt:lpstr>
      <vt:lpstr>The first interation.</vt:lpstr>
      <vt:lpstr>The SECOND interation.</vt:lpstr>
      <vt:lpstr>The SECOND interation.</vt:lpstr>
      <vt:lpstr>The THIRD ItERATION (In progress)</vt:lpstr>
      <vt:lpstr>A present from Cambridge.</vt:lpstr>
      <vt:lpstr>A present from Cambridge.</vt:lpstr>
      <vt:lpstr>What failed.</vt:lpstr>
      <vt:lpstr>What WORKED</vt:lpstr>
      <vt:lpstr>RESULTS</vt:lpstr>
      <vt:lpstr>Some FINDINGS…</vt:lpstr>
      <vt:lpstr>Why SMALLER CAN be BETTEr…</vt:lpstr>
      <vt:lpstr>The importance of metrics</vt:lpstr>
      <vt:lpstr>½ t.i.c.k stack with Grafana</vt:lpstr>
      <vt:lpstr>½ t.i.c.k stack with Grafana</vt:lpstr>
      <vt:lpstr>Bottlenecks &amp; Troubleshooting</vt:lpstr>
      <vt:lpstr>Visualizing Metrics as Services</vt:lpstr>
      <vt:lpstr>Overlaying Annotations</vt:lpstr>
      <vt:lpstr>Ops tools.</vt:lpstr>
      <vt:lpstr>POC – DART vGPU FARM</vt:lpstr>
      <vt:lpstr>POC – RAM Cache</vt:lpstr>
      <vt:lpstr>POC – FLASH ARRAY</vt:lpstr>
      <vt:lpstr>Proof of concepts.</vt:lpstr>
      <vt:lpstr>Bronze</vt:lpstr>
      <vt:lpstr>Silver</vt:lpstr>
      <vt:lpstr>Dashboards</vt:lpstr>
      <vt:lpstr>Considerations</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Render Service Upgrade</dc:title>
  <dc:subject/>
  <dc:creator>Andy Copeland</dc:creator>
  <cp:keywords>Employee Engagement Survey Blue Ribbon Committee</cp:keywords>
  <dc:description/>
  <cp:lastModifiedBy>Oliver Whittington</cp:lastModifiedBy>
  <cp:revision>113</cp:revision>
  <dcterms:created xsi:type="dcterms:W3CDTF">2016-10-03T15:05:34Z</dcterms:created>
  <dcterms:modified xsi:type="dcterms:W3CDTF">2018-04-22T23:34:35Z</dcterms:modified>
  <cp:category/>
</cp:coreProperties>
</file>